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16" r:id="rId1"/>
    <p:sldMasterId id="2147483967" r:id="rId2"/>
  </p:sldMasterIdLst>
  <p:notesMasterIdLst>
    <p:notesMasterId r:id="rId31"/>
  </p:notesMasterIdLst>
  <p:handoutMasterIdLst>
    <p:handoutMasterId r:id="rId32"/>
  </p:handoutMasterIdLst>
  <p:sldIdLst>
    <p:sldId id="256" r:id="rId3"/>
    <p:sldId id="300" r:id="rId4"/>
    <p:sldId id="323" r:id="rId5"/>
    <p:sldId id="301" r:id="rId6"/>
    <p:sldId id="302" r:id="rId7"/>
    <p:sldId id="258" r:id="rId8"/>
    <p:sldId id="303" r:id="rId9"/>
    <p:sldId id="317" r:id="rId10"/>
    <p:sldId id="322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04" r:id="rId19"/>
    <p:sldId id="312" r:id="rId20"/>
    <p:sldId id="313" r:id="rId21"/>
    <p:sldId id="314" r:id="rId22"/>
    <p:sldId id="315" r:id="rId23"/>
    <p:sldId id="320" r:id="rId24"/>
    <p:sldId id="321" r:id="rId25"/>
    <p:sldId id="316" r:id="rId26"/>
    <p:sldId id="324" r:id="rId27"/>
    <p:sldId id="319" r:id="rId28"/>
    <p:sldId id="318" r:id="rId29"/>
    <p:sldId id="297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Roboto Condensed Light" pitchFamily="2" charset="0"/>
      <p:regular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</p:embeddedFontLst>
  <p:defaultTextStyle>
    <a:defPPr>
      <a:defRPr lang="da-DK"/>
    </a:defPPr>
    <a:lvl1pPr marL="0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1480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93" userDrawn="1">
          <p15:clr>
            <a:srgbClr val="A4A3A4"/>
          </p15:clr>
        </p15:guide>
        <p15:guide id="7" pos="7525" userDrawn="1">
          <p15:clr>
            <a:srgbClr val="A4A3A4"/>
          </p15:clr>
        </p15:guide>
        <p15:guide id="8" pos="22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9DDC"/>
    <a:srgbClr val="185B71"/>
    <a:srgbClr val="32A5C4"/>
    <a:srgbClr val="6F9F17"/>
    <a:srgbClr val="4F81BD"/>
    <a:srgbClr val="EAEFF1"/>
    <a:srgbClr val="606062"/>
    <a:srgbClr val="FFCC99"/>
    <a:srgbClr val="0096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7" autoAdjust="0"/>
    <p:restoredTop sz="73099" autoAdjust="0"/>
  </p:normalViewPr>
  <p:slideViewPr>
    <p:cSldViewPr>
      <p:cViewPr varScale="1">
        <p:scale>
          <a:sx n="84" d="100"/>
          <a:sy n="84" d="100"/>
        </p:scale>
        <p:origin x="714" y="78"/>
      </p:cViewPr>
      <p:guideLst>
        <p:guide orient="horz" pos="119"/>
        <p:guide orient="horz" pos="4247"/>
        <p:guide orient="horz"/>
        <p:guide orient="horz" pos="1480"/>
        <p:guide pos="3840"/>
        <p:guide pos="393"/>
        <p:guide pos="7525"/>
        <p:guide pos="2268"/>
      </p:guideLst>
    </p:cSldViewPr>
  </p:slideViewPr>
  <p:outlineViewPr>
    <p:cViewPr>
      <p:scale>
        <a:sx n="33" d="100"/>
        <a:sy n="33" d="100"/>
      </p:scale>
      <p:origin x="0" y="-35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9" d="100"/>
          <a:sy n="119" d="100"/>
        </p:scale>
        <p:origin x="3396" y="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0EE29C-3A85-4138-91B5-90E75C78870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0DB9B5D-8D47-425C-8B6A-405900D30199}" type="pres">
      <dgm:prSet presAssocID="{790EE29C-3A85-4138-91B5-90E75C78870D}" presName="linearFlow" presStyleCnt="0">
        <dgm:presLayoutVars>
          <dgm:resizeHandles val="exact"/>
        </dgm:presLayoutVars>
      </dgm:prSet>
      <dgm:spPr/>
    </dgm:pt>
  </dgm:ptLst>
  <dgm:cxnLst>
    <dgm:cxn modelId="{1CAD4E60-D1C0-4C16-AA02-859FD3758368}" type="presOf" srcId="{790EE29C-3A85-4138-91B5-90E75C78870D}" destId="{80DB9B5D-8D47-425C-8B6A-405900D30199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76673" y="277200"/>
            <a:ext cx="4392488" cy="457200"/>
          </a:xfrm>
          <a:prstGeom prst="rect">
            <a:avLst/>
          </a:prstGeom>
        </p:spPr>
        <p:txBody>
          <a:bodyPr vert="horz" lIns="0" tIns="0" rIns="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573017" y="8686800"/>
            <a:ext cx="1051149" cy="4572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/>
            </a:lvl1pPr>
          </a:lstStyle>
          <a:p>
            <a:pPr algn="l"/>
            <a:fld id="{0054C2FE-BA7B-41D2-B892-E5AC5FCF854B}" type="datetimeFigureOut">
              <a:rPr lang="da-DK" smtClean="0"/>
              <a:pPr algn="l"/>
              <a:t>01-04-2019</a:t>
            </a:fld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725145" y="8685213"/>
            <a:ext cx="213126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96348-E2F5-4E8C-992E-B3C1A09CFF05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77" y="277200"/>
            <a:ext cx="1406242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616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1000" y="207477"/>
            <a:ext cx="4560168" cy="404083"/>
          </a:xfrm>
          <a:prstGeom prst="rect">
            <a:avLst/>
          </a:prstGeom>
        </p:spPr>
        <p:txBody>
          <a:bodyPr vert="horz" lIns="0" tIns="0" rIns="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71800" y="8685213"/>
            <a:ext cx="900636" cy="4572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/>
            </a:lvl1pPr>
          </a:lstStyle>
          <a:p>
            <a:fld id="{454483E1-46E1-47A5-84FB-98D3EDCCF46E}" type="datetimeFigureOut">
              <a:rPr lang="da-DK" smtClean="0"/>
              <a:pPr/>
              <a:t>01-04-2019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695157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9079" y="8685213"/>
            <a:ext cx="27073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E9F3D-A14C-45AC-A493-1976F2830599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58" y="207477"/>
            <a:ext cx="1406242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115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22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4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ro-RO" dirty="0"/>
              <a:t>Două moduri de a testa componentele.</a:t>
            </a:r>
          </a:p>
          <a:p>
            <a:pPr marL="171450" marR="0" lvl="0" indent="-17145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o-RO" dirty="0" err="1"/>
              <a:t>Integration</a:t>
            </a:r>
            <a:r>
              <a:rPr lang="ro-RO" dirty="0"/>
              <a:t> – unde avem o componentă părinte care știe toate detaliile sub-componentelor ei și chiar sub-sub-componentele, știe API-</a:t>
            </a:r>
            <a:r>
              <a:rPr lang="ro-RO" dirty="0" err="1"/>
              <a:t>ul</a:t>
            </a:r>
            <a:r>
              <a:rPr lang="ro-RO" dirty="0"/>
              <a:t> lor. </a:t>
            </a:r>
            <a:r>
              <a:rPr lang="ro-RO" i="1" dirty="0"/>
              <a:t>(test </a:t>
            </a:r>
            <a:r>
              <a:rPr lang="ro-RO" i="1" dirty="0" err="1"/>
              <a:t>the</a:t>
            </a:r>
            <a:r>
              <a:rPr lang="ro-RO" i="1" dirty="0"/>
              <a:t> component </a:t>
            </a:r>
            <a:r>
              <a:rPr lang="ro-RO" i="1" dirty="0" err="1"/>
              <a:t>with</a:t>
            </a:r>
            <a:r>
              <a:rPr lang="ro-RO" i="1" dirty="0"/>
              <a:t> </a:t>
            </a:r>
            <a:r>
              <a:rPr lang="ro-RO" i="1" dirty="0" err="1"/>
              <a:t>the</a:t>
            </a:r>
            <a:r>
              <a:rPr lang="ro-RO" i="1" dirty="0"/>
              <a:t> idea </a:t>
            </a:r>
            <a:r>
              <a:rPr lang="ro-RO" i="1" dirty="0" err="1"/>
              <a:t>that</a:t>
            </a:r>
            <a:r>
              <a:rPr lang="ro-RO" i="1" dirty="0"/>
              <a:t> sub </a:t>
            </a:r>
            <a:r>
              <a:rPr lang="ro-RO" i="1" dirty="0" err="1"/>
              <a:t>components</a:t>
            </a:r>
            <a:r>
              <a:rPr lang="ro-RO" i="1" dirty="0"/>
              <a:t> (</a:t>
            </a:r>
            <a:r>
              <a:rPr lang="ro-RO" i="1" dirty="0" err="1"/>
              <a:t>and</a:t>
            </a:r>
            <a:r>
              <a:rPr lang="ro-RO" i="1" dirty="0"/>
              <a:t> </a:t>
            </a:r>
            <a:r>
              <a:rPr lang="ro-RO" i="1" dirty="0" err="1"/>
              <a:t>all</a:t>
            </a:r>
            <a:r>
              <a:rPr lang="ro-RO" i="1" dirty="0"/>
              <a:t> </a:t>
            </a:r>
            <a:r>
              <a:rPr lang="ro-RO" i="1" dirty="0" err="1"/>
              <a:t>their</a:t>
            </a:r>
            <a:r>
              <a:rPr lang="ro-RO" i="1" dirty="0"/>
              <a:t> </a:t>
            </a:r>
            <a:r>
              <a:rPr lang="ro-RO" i="1" dirty="0" err="1"/>
              <a:t>subcomponents</a:t>
            </a:r>
            <a:r>
              <a:rPr lang="ro-RO" i="1" dirty="0"/>
              <a:t>) are  </a:t>
            </a:r>
            <a:r>
              <a:rPr lang="ro-RO" i="1" dirty="0" err="1"/>
              <a:t>all</a:t>
            </a:r>
            <a:r>
              <a:rPr lang="ro-RO" i="1" dirty="0"/>
              <a:t> part of </a:t>
            </a:r>
            <a:r>
              <a:rPr lang="ro-RO" i="1" dirty="0" err="1"/>
              <a:t>it’s</a:t>
            </a:r>
            <a:r>
              <a:rPr lang="ro-RO" i="1" dirty="0"/>
              <a:t> „component contract”)</a:t>
            </a:r>
          </a:p>
          <a:p>
            <a:pPr marL="171450" indent="-171450">
              <a:buFontTx/>
              <a:buChar char="-"/>
            </a:pPr>
            <a:r>
              <a:rPr lang="ro-RO" dirty="0" err="1"/>
              <a:t>Shallow</a:t>
            </a:r>
            <a:r>
              <a:rPr lang="ro-RO" dirty="0"/>
              <a:t> – Unde presupune că sub-sub-componentele nu fac parte din contractul/API-</a:t>
            </a:r>
            <a:r>
              <a:rPr lang="ro-RO" dirty="0" err="1"/>
              <a:t>ul</a:t>
            </a:r>
            <a:r>
              <a:rPr lang="ro-RO" dirty="0"/>
              <a:t> componentei părinte, deci nu o să încercăm să chemăm sub-sub-componenta și să verifică că un paragraf sa executat corect. </a:t>
            </a:r>
            <a:r>
              <a:rPr lang="ro-RO" i="1" dirty="0"/>
              <a:t>(</a:t>
            </a:r>
            <a:r>
              <a:rPr lang="ro-RO" i="1" dirty="0" err="1"/>
              <a:t>Subcomponents</a:t>
            </a:r>
            <a:r>
              <a:rPr lang="ro-RO" i="1" dirty="0"/>
              <a:t> </a:t>
            </a:r>
            <a:r>
              <a:rPr lang="ro-RO" i="1" dirty="0" err="1"/>
              <a:t>than</a:t>
            </a:r>
            <a:r>
              <a:rPr lang="ro-RO" i="1" dirty="0"/>
              <a:t> </a:t>
            </a:r>
            <a:r>
              <a:rPr lang="ro-RO" i="1" dirty="0" err="1"/>
              <a:t>one</a:t>
            </a:r>
            <a:r>
              <a:rPr lang="ro-RO" i="1" dirty="0"/>
              <a:t> </a:t>
            </a:r>
            <a:r>
              <a:rPr lang="ro-RO" i="1" dirty="0" err="1"/>
              <a:t>level</a:t>
            </a:r>
            <a:r>
              <a:rPr lang="ro-RO" i="1" dirty="0"/>
              <a:t> </a:t>
            </a:r>
            <a:r>
              <a:rPr lang="ro-RO" i="1" dirty="0" err="1"/>
              <a:t>down</a:t>
            </a:r>
            <a:r>
              <a:rPr lang="ro-RO" i="1" dirty="0"/>
              <a:t> are </a:t>
            </a:r>
            <a:r>
              <a:rPr lang="ro-RO" i="1" dirty="0" err="1"/>
              <a:t>not</a:t>
            </a:r>
            <a:r>
              <a:rPr lang="ro-RO" i="1" dirty="0"/>
              <a:t> part of </a:t>
            </a:r>
            <a:r>
              <a:rPr lang="ro-RO" i="1" dirty="0" err="1"/>
              <a:t>the</a:t>
            </a:r>
            <a:r>
              <a:rPr lang="ro-RO" i="1" dirty="0"/>
              <a:t> component contract.)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781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dirty="0"/>
              <a:t>Ce înseamnă un unit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dirty="0"/>
              <a:t>Ce înseamnă Karma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dirty="0"/>
              <a:t>Ce înseamnă </a:t>
            </a:r>
            <a:r>
              <a:rPr lang="ro-RO" dirty="0" err="1"/>
              <a:t>VueJs</a:t>
            </a:r>
            <a:r>
              <a:rPr lang="ro-RO" dirty="0"/>
              <a:t> Single File Component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dirty="0"/>
              <a:t>Cum se testează un </a:t>
            </a:r>
            <a:r>
              <a:rPr lang="ro-RO" dirty="0" err="1"/>
              <a:t>VueJs</a:t>
            </a:r>
            <a:r>
              <a:rPr lang="ro-RO" dirty="0"/>
              <a:t> SFC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dirty="0"/>
              <a:t>Avantajele testării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dirty="0"/>
              <a:t>Dacă există ceva în lucrul de zi-cu-zi care te descurajează, fii tu persoana care aduce o îmbunătățire, cine știe, poate nu ești singurul care te simți descurajat, poate și restul echipei se simte, fii tu persoana care aduce o îmbunătățire întregii echipe, poate chiar întregului proiect.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1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6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resenter_2 Cr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 title="Presentation Title"/>
          <p:cNvSpPr>
            <a:spLocks noGrp="1"/>
          </p:cNvSpPr>
          <p:nvPr>
            <p:ph type="body" sz="quarter" idx="25" hasCustomPrompt="1"/>
          </p:nvPr>
        </p:nvSpPr>
        <p:spPr>
          <a:xfrm>
            <a:off x="720000" y="5148000"/>
            <a:ext cx="10636739" cy="540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3600" b="0" spc="-15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5733192"/>
            <a:ext cx="6205416" cy="216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720000" y="5985192"/>
            <a:ext cx="6205416" cy="216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8680"/>
            <a:ext cx="1219200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00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ub_3 t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 userDrawn="1"/>
        </p:nvSpPr>
        <p:spPr>
          <a:xfrm>
            <a:off x="304768" y="171432"/>
            <a:ext cx="2116027" cy="633416"/>
          </a:xfrm>
          <a:prstGeom prst="rect">
            <a:avLst/>
          </a:prstGeom>
        </p:spPr>
        <p:txBody>
          <a:bodyPr vert="horz" wrap="square" lIns="91429" tIns="45715" rIns="91429" bIns="45715" rtlCol="0">
            <a:normAutofit/>
          </a:bodyPr>
          <a:lstStyle/>
          <a:p>
            <a:pPr marL="342861" marR="0" indent="-342861" algn="l" defTabSz="9142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en-US" sz="800" b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722826" y="2012693"/>
            <a:ext cx="3565833" cy="3997841"/>
          </a:xfrm>
          <a:prstGeom prst="rect">
            <a:avLst/>
          </a:prstGeom>
        </p:spPr>
        <p:txBody>
          <a:bodyPr lIns="0" tIns="0" rIns="0" bIns="45715">
            <a:noAutofit/>
          </a:bodyPr>
          <a:lstStyle>
            <a:lvl1pPr marL="269875" indent="-269875">
              <a:buClr>
                <a:srgbClr val="009DDC"/>
              </a:buClr>
              <a:buSzPct val="113000"/>
              <a:buFont typeface="Wingdings" pitchFamily="2" charset="2"/>
              <a:buChar char="§"/>
              <a:defRPr sz="2000" b="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4545012" y="2012693"/>
            <a:ext cx="3465913" cy="3997841"/>
          </a:xfrm>
          <a:prstGeom prst="rect">
            <a:avLst/>
          </a:prstGeom>
        </p:spPr>
        <p:txBody>
          <a:bodyPr lIns="0" tIns="0" rIns="0" bIns="45715">
            <a:noAutofit/>
          </a:bodyPr>
          <a:lstStyle>
            <a:lvl1pPr marL="269875" indent="-269875">
              <a:buClr>
                <a:srgbClr val="009DDC"/>
              </a:buClr>
              <a:buSzPct val="113000"/>
              <a:buFont typeface="Wingdings" pitchFamily="2" charset="2"/>
              <a:buChar char="§"/>
              <a:defRPr sz="2000" b="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8276800" y="2012693"/>
            <a:ext cx="3545009" cy="3997841"/>
          </a:xfrm>
          <a:prstGeom prst="rect">
            <a:avLst/>
          </a:prstGeom>
        </p:spPr>
        <p:txBody>
          <a:bodyPr lIns="0" tIns="0" rIns="0" bIns="45715">
            <a:noAutofit/>
          </a:bodyPr>
          <a:lstStyle>
            <a:lvl1pPr marL="269875" indent="-269875">
              <a:buClr>
                <a:srgbClr val="009DDC"/>
              </a:buClr>
              <a:buSzPct val="113000"/>
              <a:buFont typeface="Wingdings" pitchFamily="2" charset="2"/>
              <a:buChar char="§"/>
              <a:defRPr sz="2000" b="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20000" y="1359817"/>
            <a:ext cx="10753200" cy="456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20000" y="692696"/>
            <a:ext cx="10753200" cy="6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42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ub_4 t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 userDrawn="1"/>
        </p:nvSpPr>
        <p:spPr>
          <a:xfrm>
            <a:off x="304768" y="171432"/>
            <a:ext cx="2116027" cy="633416"/>
          </a:xfrm>
          <a:prstGeom prst="rect">
            <a:avLst/>
          </a:prstGeom>
        </p:spPr>
        <p:txBody>
          <a:bodyPr vert="horz" wrap="square" lIns="91429" tIns="45715" rIns="91429" bIns="45715" rtlCol="0">
            <a:normAutofit/>
          </a:bodyPr>
          <a:lstStyle/>
          <a:p>
            <a:pPr marL="342861" marR="0" indent="-342861" algn="l" defTabSz="9142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en-US" sz="800" b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720000" y="2012693"/>
            <a:ext cx="2561493" cy="40324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69875" indent="-269875">
              <a:buClr>
                <a:srgbClr val="009DDC"/>
              </a:buClr>
              <a:buSzPct val="113000"/>
              <a:buFont typeface="Wingdings" pitchFamily="2" charset="2"/>
              <a:buChar char="§"/>
              <a:defRPr sz="1800" b="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3491231" y="2012693"/>
            <a:ext cx="2561493" cy="40324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69875" indent="-269875">
              <a:buClr>
                <a:srgbClr val="009DDC"/>
              </a:buClr>
              <a:buSzPct val="113000"/>
              <a:buFont typeface="Wingdings" pitchFamily="2" charset="2"/>
              <a:buChar char="§"/>
              <a:defRPr sz="1800" b="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6262462" y="2012693"/>
            <a:ext cx="2561493" cy="40324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69875" indent="-269875">
              <a:buClr>
                <a:srgbClr val="009DDC"/>
              </a:buClr>
              <a:buSzPct val="113000"/>
              <a:buFont typeface="Wingdings" pitchFamily="2" charset="2"/>
              <a:buChar char="§"/>
              <a:defRPr sz="1800" b="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9033694" y="2012693"/>
            <a:ext cx="2561493" cy="40324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69875" indent="-269875">
              <a:buClr>
                <a:srgbClr val="009DDC"/>
              </a:buClr>
              <a:buSzPct val="113000"/>
              <a:buFont typeface="Wingdings" pitchFamily="2" charset="2"/>
              <a:buChar char="§"/>
              <a:defRPr sz="1800" b="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20000" y="1359817"/>
            <a:ext cx="10753200" cy="456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20000" y="692696"/>
            <a:ext cx="10753200" cy="6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6328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pics- head an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/>
          <p:cNvSpPr>
            <a:spLocks noGrp="1"/>
          </p:cNvSpPr>
          <p:nvPr>
            <p:ph type="body" sz="quarter" idx="10"/>
          </p:nvPr>
        </p:nvSpPr>
        <p:spPr>
          <a:xfrm>
            <a:off x="724167" y="4500000"/>
            <a:ext cx="2436923" cy="1368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7780" indent="-177780">
              <a:buClr>
                <a:srgbClr val="009DDC"/>
              </a:buClr>
              <a:buFont typeface="Wingdings" pitchFamily="2" charset="2"/>
              <a:buChar char="§"/>
              <a:defRPr sz="1600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3471516" y="4500000"/>
            <a:ext cx="2436923" cy="1368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7780" indent="-177780">
              <a:buClr>
                <a:srgbClr val="009DDC"/>
              </a:buClr>
              <a:buFont typeface="Wingdings" pitchFamily="2" charset="2"/>
              <a:buChar char="§"/>
              <a:defRPr sz="1600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6225238" y="4500000"/>
            <a:ext cx="2436923" cy="1368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7780" indent="-177780">
              <a:buClr>
                <a:srgbClr val="009DDC"/>
              </a:buClr>
              <a:buFont typeface="Wingdings" pitchFamily="2" charset="2"/>
              <a:buChar char="§"/>
              <a:defRPr sz="1600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0"/>
          <p:cNvSpPr>
            <a:spLocks noGrp="1"/>
          </p:cNvSpPr>
          <p:nvPr>
            <p:ph type="body" sz="quarter" idx="13"/>
          </p:nvPr>
        </p:nvSpPr>
        <p:spPr>
          <a:xfrm>
            <a:off x="8976591" y="4490816"/>
            <a:ext cx="2436923" cy="1368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7780" indent="-177780">
              <a:buClr>
                <a:srgbClr val="009DDC"/>
              </a:buClr>
              <a:buFont typeface="Wingdings" pitchFamily="2" charset="2"/>
              <a:buChar char="§"/>
              <a:defRPr sz="1600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724167" y="1781616"/>
            <a:ext cx="2436923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471516" y="1781616"/>
            <a:ext cx="2436923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225238" y="1781616"/>
            <a:ext cx="2436923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8976591" y="1772816"/>
            <a:ext cx="2436923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723314" y="1260000"/>
            <a:ext cx="2437776" cy="431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600" b="1">
                <a:latin typeface="+mj-lt"/>
              </a:defRPr>
            </a:lvl1pPr>
            <a:lvl2pPr marL="742866" indent="-285717">
              <a:buClr>
                <a:srgbClr val="009DDC"/>
              </a:buClr>
              <a:buFont typeface="Wingdings" pitchFamily="2" charset="2"/>
              <a:buChar char="§"/>
              <a:defRPr sz="1200" b="1"/>
            </a:lvl2pPr>
            <a:lvl3pPr marL="1142870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3pPr>
            <a:lvl4pPr marL="1600017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4pPr>
            <a:lvl5pPr marL="2057166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1"/>
          </p:nvPr>
        </p:nvSpPr>
        <p:spPr>
          <a:xfrm>
            <a:off x="3471516" y="1260000"/>
            <a:ext cx="2436923" cy="431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600" b="1">
                <a:latin typeface="+mj-lt"/>
              </a:defRPr>
            </a:lvl1pPr>
            <a:lvl2pPr marL="742866" indent="-285717">
              <a:buClr>
                <a:srgbClr val="009DDC"/>
              </a:buClr>
              <a:buFont typeface="Wingdings" pitchFamily="2" charset="2"/>
              <a:buChar char="§"/>
              <a:defRPr sz="1200" b="1"/>
            </a:lvl2pPr>
            <a:lvl3pPr marL="1142870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3pPr>
            <a:lvl4pPr marL="1600017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4pPr>
            <a:lvl5pPr marL="2057166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6225238" y="1260000"/>
            <a:ext cx="2436923" cy="431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600" b="1">
                <a:latin typeface="+mj-lt"/>
              </a:defRPr>
            </a:lvl1pPr>
            <a:lvl2pPr marL="742866" indent="-285717">
              <a:buClr>
                <a:srgbClr val="009DDC"/>
              </a:buClr>
              <a:buFont typeface="Wingdings" pitchFamily="2" charset="2"/>
              <a:buChar char="§"/>
              <a:defRPr sz="1200" b="1"/>
            </a:lvl2pPr>
            <a:lvl3pPr marL="1142870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3pPr>
            <a:lvl4pPr marL="1600017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4pPr>
            <a:lvl5pPr marL="2057166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3"/>
          </p:nvPr>
        </p:nvSpPr>
        <p:spPr>
          <a:xfrm>
            <a:off x="8976591" y="1260000"/>
            <a:ext cx="2436923" cy="431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600" b="1">
                <a:latin typeface="+mj-lt"/>
              </a:defRPr>
            </a:lvl1pPr>
            <a:lvl2pPr marL="742866" indent="-285717">
              <a:buClr>
                <a:srgbClr val="009DDC"/>
              </a:buClr>
              <a:buFont typeface="Wingdings" pitchFamily="2" charset="2"/>
              <a:buChar char="§"/>
              <a:defRPr sz="1200" b="1"/>
            </a:lvl2pPr>
            <a:lvl3pPr marL="1142870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3pPr>
            <a:lvl4pPr marL="1600017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4pPr>
            <a:lvl5pPr marL="2057166" indent="-228574">
              <a:buClr>
                <a:srgbClr val="009DDC"/>
              </a:buClr>
              <a:buFont typeface="Wingdings" pitchFamily="2" charset="2"/>
              <a:buChar char="§"/>
              <a:defRPr sz="12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20000" y="703149"/>
            <a:ext cx="10753200" cy="456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4453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6 pics-3Drotated-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8487" y="1844824"/>
            <a:ext cx="1772308" cy="1439863"/>
          </a:xfrm>
          <a:prstGeom prst="rect">
            <a:avLst/>
          </a:prstGeom>
          <a:effectLst>
            <a:outerShdw blurRad="76200" dir="18900000" algn="ctr" rotWithShape="0">
              <a:srgbClr val="000000">
                <a:alpha val="20000"/>
              </a:srgbClr>
            </a:outerShdw>
            <a:reflection blurRad="6350" stA="52000" endPos="3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  <p:txBody>
          <a:bodyPr lIns="91429" tIns="45715" rIns="91429" bIns="45715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720000" y="692696"/>
            <a:ext cx="10753200" cy="6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2550795" y="1844824"/>
            <a:ext cx="1772308" cy="1439863"/>
          </a:xfrm>
          <a:prstGeom prst="rect">
            <a:avLst/>
          </a:prstGeom>
          <a:effectLst>
            <a:outerShdw blurRad="76200" dir="18900000" algn="ctr" rotWithShape="0">
              <a:srgbClr val="000000">
                <a:alpha val="20000"/>
              </a:srgbClr>
            </a:outerShdw>
            <a:reflection blurRad="6350" stA="52000" endPos="3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  <p:txBody>
          <a:bodyPr lIns="91429" tIns="45715" rIns="91429" bIns="45715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323103" y="1844824"/>
            <a:ext cx="1772308" cy="1439863"/>
          </a:xfrm>
          <a:prstGeom prst="rect">
            <a:avLst/>
          </a:prstGeom>
          <a:effectLst>
            <a:outerShdw blurRad="76200" dir="18900000" algn="ctr" rotWithShape="0">
              <a:srgbClr val="000000">
                <a:alpha val="20000"/>
              </a:srgbClr>
            </a:outerShdw>
            <a:reflection blurRad="6350" stA="52000" endPos="3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  <p:txBody>
          <a:bodyPr lIns="91429" tIns="45715" rIns="91429" bIns="45715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5411" y="1844824"/>
            <a:ext cx="1772308" cy="1439863"/>
          </a:xfrm>
          <a:prstGeom prst="rect">
            <a:avLst/>
          </a:prstGeom>
          <a:effectLst>
            <a:outerShdw blurRad="76200" dir="18900000" algn="ctr" rotWithShape="0">
              <a:srgbClr val="000000">
                <a:alpha val="20000"/>
              </a:srgbClr>
            </a:outerShdw>
            <a:reflection blurRad="6350" stA="52000" endPos="3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  <p:txBody>
          <a:bodyPr lIns="91429" tIns="45715" rIns="91429" bIns="45715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867719" y="1844824"/>
            <a:ext cx="1772308" cy="1439863"/>
          </a:xfrm>
          <a:prstGeom prst="rect">
            <a:avLst/>
          </a:prstGeom>
          <a:effectLst>
            <a:outerShdw blurRad="76200" dir="18900000" algn="ctr" rotWithShape="0">
              <a:srgbClr val="000000">
                <a:alpha val="20000"/>
              </a:srgbClr>
            </a:outerShdw>
            <a:reflection blurRad="6350" stA="52000" endPos="3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  <p:txBody>
          <a:bodyPr lIns="91429" tIns="45715" rIns="91429" bIns="45715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640027" y="1844824"/>
            <a:ext cx="1772308" cy="1439863"/>
          </a:xfrm>
          <a:prstGeom prst="rect">
            <a:avLst/>
          </a:prstGeom>
          <a:effectLst>
            <a:outerShdw blurRad="76200" dir="18900000" algn="ctr" rotWithShape="0">
              <a:srgbClr val="000000">
                <a:alpha val="20000"/>
              </a:srgbClr>
            </a:outerShdw>
            <a:reflection blurRad="6350" stA="52000" endPos="3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  <p:txBody>
          <a:bodyPr lIns="91429" tIns="45715" rIns="91429" bIns="45715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0"/>
          </p:nvPr>
        </p:nvSpPr>
        <p:spPr>
          <a:xfrm>
            <a:off x="720000" y="3428703"/>
            <a:ext cx="1830795" cy="2736601"/>
          </a:xfrm>
          <a:prstGeom prst="rect">
            <a:avLst/>
          </a:prstGeom>
        </p:spPr>
        <p:txBody>
          <a:bodyPr lIns="36000" tIns="0" rIns="144000" bIns="0">
            <a:noAutofit/>
          </a:bodyPr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600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28"/>
          </p:nvPr>
        </p:nvSpPr>
        <p:spPr>
          <a:xfrm>
            <a:off x="2557619" y="3428702"/>
            <a:ext cx="1830795" cy="2736601"/>
          </a:xfrm>
          <a:prstGeom prst="rect">
            <a:avLst/>
          </a:prstGeom>
        </p:spPr>
        <p:txBody>
          <a:bodyPr lIns="36000" tIns="0" rIns="144000" bIns="0">
            <a:noAutofit/>
          </a:bodyPr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600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9"/>
          </p:nvPr>
        </p:nvSpPr>
        <p:spPr>
          <a:xfrm>
            <a:off x="4398496" y="3428702"/>
            <a:ext cx="1830795" cy="2736601"/>
          </a:xfrm>
          <a:prstGeom prst="rect">
            <a:avLst/>
          </a:prstGeom>
        </p:spPr>
        <p:txBody>
          <a:bodyPr lIns="36000" tIns="0" rIns="144000" bIns="0">
            <a:noAutofit/>
          </a:bodyPr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600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30"/>
          </p:nvPr>
        </p:nvSpPr>
        <p:spPr>
          <a:xfrm>
            <a:off x="6239681" y="3428701"/>
            <a:ext cx="1830795" cy="2736601"/>
          </a:xfrm>
          <a:prstGeom prst="rect">
            <a:avLst/>
          </a:prstGeom>
        </p:spPr>
        <p:txBody>
          <a:bodyPr lIns="36000" tIns="0" rIns="144000" bIns="0">
            <a:noAutofit/>
          </a:bodyPr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600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8097116" y="3428701"/>
            <a:ext cx="1830795" cy="2736601"/>
          </a:xfrm>
          <a:prstGeom prst="rect">
            <a:avLst/>
          </a:prstGeom>
        </p:spPr>
        <p:txBody>
          <a:bodyPr lIns="36000" tIns="0" rIns="144000" bIns="0">
            <a:noAutofit/>
          </a:bodyPr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600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32"/>
          </p:nvPr>
        </p:nvSpPr>
        <p:spPr>
          <a:xfrm>
            <a:off x="9928567" y="3428701"/>
            <a:ext cx="1830795" cy="2736601"/>
          </a:xfrm>
          <a:prstGeom prst="rect">
            <a:avLst/>
          </a:prstGeom>
        </p:spPr>
        <p:txBody>
          <a:bodyPr lIns="36000" tIns="0" rIns="144000" bIns="0">
            <a:noAutofit/>
          </a:bodyPr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1600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5398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ub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060848"/>
            <a:ext cx="5880056" cy="4104456"/>
          </a:xfrm>
          <a:prstGeom prst="rect">
            <a:avLst/>
          </a:prstGeom>
        </p:spPr>
        <p:txBody>
          <a:bodyPr lIns="0" tIns="0" rIns="91429" bIns="45715">
            <a:noAutofit/>
          </a:bodyPr>
          <a:lstStyle>
            <a:lvl1pPr marL="171431" indent="-171431">
              <a:spcBef>
                <a:spcPts val="600"/>
              </a:spcBef>
              <a:buClr>
                <a:srgbClr val="009DDC"/>
              </a:buClr>
              <a:buFont typeface="Wingdings" pitchFamily="2" charset="2"/>
              <a:buChar char="§"/>
              <a:defRPr sz="18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600" y="1772816"/>
            <a:ext cx="5051077" cy="40324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</p:spPr>
        <p:txBody>
          <a:bodyPr lIns="91429" tIns="45715" rIns="91429" bIns="45715"/>
          <a:lstStyle>
            <a:lvl1pPr>
              <a:defRPr sz="1800">
                <a:latin typeface="+mj-lt"/>
              </a:defRPr>
            </a:lvl1pPr>
          </a:lstStyle>
          <a:p>
            <a:pPr marL="0" marR="0" lvl="0" indent="0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20000" y="1359817"/>
            <a:ext cx="10753200" cy="456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20000" y="692696"/>
            <a:ext cx="10753200" cy="6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7976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colum vide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7408" y="720000"/>
            <a:ext cx="9217024" cy="54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31" indent="-171431">
              <a:spcBef>
                <a:spcPts val="1200"/>
              </a:spcBef>
              <a:buClr>
                <a:srgbClr val="009DDC"/>
              </a:buClr>
              <a:buFont typeface="Wingdings" pitchFamily="2" charset="2"/>
              <a:buChar char="§"/>
              <a:defRPr sz="24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527262" y="1340768"/>
            <a:ext cx="1063503" cy="4392488"/>
          </a:xfrm>
          <a:prstGeom prst="rect">
            <a:avLst/>
          </a:prstGeom>
        </p:spPr>
        <p:txBody>
          <a:bodyPr vert="horz" wrap="square" lIns="91429" tIns="45715" rIns="91429" bIns="45715" rtlCol="0">
            <a:normAutofit/>
          </a:bodyPr>
          <a:lstStyle/>
          <a:p>
            <a:pPr marL="342861" marR="0" indent="-342861" algn="l" defTabSz="9142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en-US" sz="800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527266" y="1340768"/>
            <a:ext cx="1418004" cy="2088232"/>
          </a:xfrm>
          <a:prstGeom prst="rect">
            <a:avLst/>
          </a:prstGeom>
        </p:spPr>
        <p:txBody>
          <a:bodyPr vert="horz" wrap="square" lIns="91429" tIns="45715" rIns="91429" bIns="45715" rtlCol="0">
            <a:normAutofit/>
          </a:bodyPr>
          <a:lstStyle/>
          <a:p>
            <a:pPr marL="342861" marR="0" indent="-342861" algn="l" defTabSz="9142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en-US" sz="8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416480" y="720007"/>
            <a:ext cx="1584176" cy="16573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latin typeface="+mj-lt"/>
              </a:defRPr>
            </a:lvl1pPr>
            <a:lvl2pPr marL="457148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516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and sub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548680"/>
            <a:ext cx="12186000" cy="5742000"/>
          </a:xfrm>
          <a:prstGeom prst="rect">
            <a:avLst/>
          </a:prstGeom>
        </p:spPr>
        <p:txBody>
          <a:bodyPr/>
          <a:lstStyle>
            <a:lvl1pPr marL="357188" indent="0">
              <a:buNone/>
              <a:defRPr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-285016" y="4860000"/>
            <a:ext cx="6381016" cy="137731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lIns="719918" tIns="179980" rIns="179980" bIns="179980"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059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548680"/>
            <a:ext cx="12186000" cy="5742000"/>
          </a:xfrm>
          <a:prstGeom prst="rect">
            <a:avLst/>
          </a:prstGeom>
        </p:spPr>
        <p:txBody>
          <a:bodyPr/>
          <a:lstStyle>
            <a:lvl1pPr marL="357188" indent="0">
              <a:buNone/>
              <a:defRPr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70979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86000" cy="6858000"/>
          </a:xfrm>
          <a:prstGeom prst="rect">
            <a:avLst/>
          </a:prstGeom>
        </p:spPr>
        <p:txBody>
          <a:bodyPr tIns="648000"/>
          <a:lstStyle>
            <a:lvl1pPr marL="357188" indent="0">
              <a:buNone/>
              <a:defRPr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61288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ystematic Corp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9" y="2737510"/>
            <a:ext cx="6336716" cy="1627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761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20000" y="1989706"/>
            <a:ext cx="10753200" cy="4167647"/>
          </a:xfrm>
          <a:prstGeom prst="rect">
            <a:avLst/>
          </a:prstGeom>
        </p:spPr>
        <p:txBody>
          <a:bodyPr lIns="0" tIns="0" rIns="0" bIns="46800"/>
          <a:lstStyle>
            <a:lvl1pPr marL="269875" indent="-269875">
              <a:buClr>
                <a:srgbClr val="009DDC"/>
              </a:buClr>
              <a:buFont typeface="Wingdings" pitchFamily="2" charset="2"/>
              <a:buChar char="§"/>
              <a:defRPr sz="24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628650" indent="-271463">
              <a:buClr>
                <a:srgbClr val="009DDC"/>
              </a:buClr>
              <a:buFont typeface="Wingdings" pitchFamily="2" charset="2"/>
              <a:buChar char="§"/>
              <a:defRPr sz="20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2pPr>
            <a:lvl3pPr marL="985838" indent="-269875">
              <a:buClr>
                <a:srgbClr val="009DDC"/>
              </a:buClr>
              <a:buFont typeface="Wingdings" pitchFamily="2" charset="2"/>
              <a:buChar char="§"/>
              <a:defRPr sz="18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3pPr>
            <a:lvl4pPr marL="1343025" indent="-263525">
              <a:buClr>
                <a:srgbClr val="009DDC"/>
              </a:buClr>
              <a:buFont typeface="Wingdings" pitchFamily="2" charset="2"/>
              <a:buChar char="§"/>
              <a:defRPr sz="16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4pPr>
            <a:lvl5pPr marL="1701800" indent="-269875">
              <a:buClr>
                <a:srgbClr val="009DDC"/>
              </a:buClr>
              <a:buFont typeface="Wingdings" pitchFamily="2" charset="2"/>
              <a:buChar char="§"/>
              <a:defRPr sz="1400" b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20000" y="1359817"/>
            <a:ext cx="10753200" cy="456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20000" y="692696"/>
            <a:ext cx="10753200" cy="6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rot="-5400000">
            <a:off x="-185048" y="6481585"/>
            <a:ext cx="568175" cy="18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>
            <a:spAutoFit/>
          </a:bodyPr>
          <a:lstStyle/>
          <a:p>
            <a:pPr algn="ctr">
              <a:spcBef>
                <a:spcPct val="20000"/>
              </a:spcBef>
              <a:buClr>
                <a:srgbClr val="009DDC"/>
              </a:buClr>
              <a:buFont typeface="Wingdings" pitchFamily="2" charset="2"/>
              <a:buNone/>
            </a:pPr>
            <a:r>
              <a:rPr lang="da-DK" sz="600" noProof="0" dirty="0">
                <a:solidFill>
                  <a:schemeClr val="bg2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page</a:t>
            </a:r>
            <a:r>
              <a:rPr lang="da-DK" sz="600" baseline="0" noProof="0" dirty="0">
                <a:solidFill>
                  <a:schemeClr val="bg2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9685974C-054A-4A62-80E4-BE1C81D2DBED}" type="slidenum">
              <a:rPr lang="da-DK" sz="600" noProof="0" smtClean="0">
                <a:solidFill>
                  <a:schemeClr val="bg2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algn="ctr">
                <a:spcBef>
                  <a:spcPct val="20000"/>
                </a:spcBef>
                <a:buClr>
                  <a:srgbClr val="009DDC"/>
                </a:buClr>
                <a:buFont typeface="Wingdings" pitchFamily="2" charset="2"/>
                <a:buNone/>
              </a:pPr>
              <a:t>‹#›</a:t>
            </a:fld>
            <a:endParaRPr lang="da-DK" sz="600" noProof="0" dirty="0">
              <a:solidFill>
                <a:schemeClr val="bg2">
                  <a:lumMod val="8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 Box 41"/>
          <p:cNvSpPr txBox="1">
            <a:spLocks noChangeArrowheads="1"/>
          </p:cNvSpPr>
          <p:nvPr userDrawn="1"/>
        </p:nvSpPr>
        <p:spPr bwMode="auto">
          <a:xfrm rot="16200000">
            <a:off x="-1235691" y="4861467"/>
            <a:ext cx="2664298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da-DK" sz="500" kern="1200" noProof="0" dirty="0">
                <a:solidFill>
                  <a:schemeClr val="bg2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SSE/XXXXX/YYY/ZZZZ  $Revision: xx.xx $</a:t>
            </a:r>
            <a:endParaRPr lang="da-DK" sz="500" noProof="0" dirty="0">
              <a:solidFill>
                <a:schemeClr val="bg2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3978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1865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Presenter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 title="Presentation Title"/>
          <p:cNvSpPr>
            <a:spLocks noGrp="1"/>
          </p:cNvSpPr>
          <p:nvPr>
            <p:ph type="body" sz="quarter" idx="25" hasCustomPrompt="1"/>
          </p:nvPr>
        </p:nvSpPr>
        <p:spPr>
          <a:xfrm>
            <a:off x="720000" y="5661248"/>
            <a:ext cx="10636739" cy="540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3600" b="0" spc="-15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6345352"/>
            <a:ext cx="6205416" cy="216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720000" y="6597352"/>
            <a:ext cx="6205416" cy="216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56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5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resenter 2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201272"/>
            <a:ext cx="12192000" cy="144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ext Placeholder 2" title="Presentation Title"/>
          <p:cNvSpPr>
            <a:spLocks noGrp="1"/>
          </p:cNvSpPr>
          <p:nvPr>
            <p:ph type="body" sz="quarter" idx="25" hasCustomPrompt="1"/>
          </p:nvPr>
        </p:nvSpPr>
        <p:spPr>
          <a:xfrm>
            <a:off x="720000" y="5661248"/>
            <a:ext cx="10636739" cy="540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3600" b="0" spc="-15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6275412"/>
            <a:ext cx="6205416" cy="216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Presenter Name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720000" y="6527412"/>
            <a:ext cx="6205416" cy="216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Presenter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56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8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A9D1B80-16C4-419D-A8E7-A686E0A9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0CFE2E8-EE3D-4761-81EB-FD1D36F84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E5BCE48-87DC-427A-8AD1-17F21C0E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DB8F2-30AB-4576-95E3-8949289BFB26}" type="datetimeFigureOut">
              <a:rPr lang="ro-RO" smtClean="0"/>
              <a:t>01.04.2019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BCABDAE-A602-437E-B459-7546D754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186DB0A-FE8C-4F19-8E32-06B99438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57794-CB32-4FB0-9400-5F9C770C7D16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3524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Presenter_2 Cr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 title="Presentation Title"/>
          <p:cNvSpPr>
            <a:spLocks noGrp="1"/>
          </p:cNvSpPr>
          <p:nvPr>
            <p:ph type="body" sz="quarter" idx="25" hasCustomPrompt="1"/>
          </p:nvPr>
        </p:nvSpPr>
        <p:spPr>
          <a:xfrm>
            <a:off x="720000" y="5148000"/>
            <a:ext cx="10636739" cy="540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9DDC"/>
              </a:buClr>
              <a:buFont typeface="Wingdings" pitchFamily="2" charset="2"/>
              <a:buNone/>
              <a:defRPr sz="3600" b="0" spc="-15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5733192"/>
            <a:ext cx="6205416" cy="216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720000" y="5985192"/>
            <a:ext cx="6205416" cy="2160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8680"/>
            <a:ext cx="1219200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8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20000" y="1989706"/>
            <a:ext cx="10753200" cy="4167647"/>
          </a:xfrm>
          <a:prstGeom prst="rect">
            <a:avLst/>
          </a:prstGeom>
        </p:spPr>
        <p:txBody>
          <a:bodyPr lIns="0" tIns="0" rIns="0" bIns="46800"/>
          <a:lstStyle>
            <a:lvl1pPr marL="269875" indent="-269875">
              <a:buClr>
                <a:srgbClr val="009DDC"/>
              </a:buClr>
              <a:buFont typeface="Wingdings" pitchFamily="2" charset="2"/>
              <a:buChar char="§"/>
              <a:defRPr sz="24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628650" indent="-271463">
              <a:buClr>
                <a:srgbClr val="009DDC"/>
              </a:buClr>
              <a:buFont typeface="Wingdings" pitchFamily="2" charset="2"/>
              <a:buChar char="§"/>
              <a:defRPr sz="20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2pPr>
            <a:lvl3pPr marL="985838" indent="-269875">
              <a:buClr>
                <a:srgbClr val="009DDC"/>
              </a:buClr>
              <a:buFont typeface="Wingdings" pitchFamily="2" charset="2"/>
              <a:buChar char="§"/>
              <a:defRPr sz="18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3pPr>
            <a:lvl4pPr marL="1343025" indent="-263525">
              <a:buClr>
                <a:srgbClr val="009DDC"/>
              </a:buClr>
              <a:buFont typeface="Wingdings" pitchFamily="2" charset="2"/>
              <a:buChar char="§"/>
              <a:defRPr sz="16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4pPr>
            <a:lvl5pPr marL="1701800" indent="-269875">
              <a:buClr>
                <a:srgbClr val="009DDC"/>
              </a:buClr>
              <a:buFont typeface="Wingdings" pitchFamily="2" charset="2"/>
              <a:buChar char="§"/>
              <a:defRPr sz="1400" b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20000" y="1359817"/>
            <a:ext cx="10753200" cy="456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20000" y="692696"/>
            <a:ext cx="10753200" cy="6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rot="-5400000">
            <a:off x="-185048" y="6481585"/>
            <a:ext cx="568175" cy="18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>
            <a:spAutoFit/>
          </a:bodyPr>
          <a:lstStyle/>
          <a:p>
            <a:pPr algn="ctr">
              <a:spcBef>
                <a:spcPct val="20000"/>
              </a:spcBef>
              <a:buClr>
                <a:srgbClr val="009DDC"/>
              </a:buClr>
              <a:buFont typeface="Wingdings" pitchFamily="2" charset="2"/>
              <a:buNone/>
            </a:pPr>
            <a:r>
              <a:rPr lang="da-DK" sz="600" noProof="0" dirty="0">
                <a:solidFill>
                  <a:schemeClr val="bg2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page</a:t>
            </a:r>
            <a:r>
              <a:rPr lang="da-DK" sz="600" baseline="0" noProof="0" dirty="0">
                <a:solidFill>
                  <a:schemeClr val="bg2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9685974C-054A-4A62-80E4-BE1C81D2DBED}" type="slidenum">
              <a:rPr lang="da-DK" sz="600" noProof="0" smtClean="0">
                <a:solidFill>
                  <a:schemeClr val="bg2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algn="ctr">
                <a:spcBef>
                  <a:spcPct val="20000"/>
                </a:spcBef>
                <a:buClr>
                  <a:srgbClr val="009DDC"/>
                </a:buClr>
                <a:buFont typeface="Wingdings" pitchFamily="2" charset="2"/>
                <a:buNone/>
              </a:pPr>
              <a:t>‹#›</a:t>
            </a:fld>
            <a:endParaRPr lang="da-DK" sz="600" noProof="0" dirty="0">
              <a:solidFill>
                <a:schemeClr val="bg2">
                  <a:lumMod val="8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 Box 41"/>
          <p:cNvSpPr txBox="1">
            <a:spLocks noChangeArrowheads="1"/>
          </p:cNvSpPr>
          <p:nvPr userDrawn="1"/>
        </p:nvSpPr>
        <p:spPr bwMode="auto">
          <a:xfrm rot="16200000">
            <a:off x="-1235691" y="4861467"/>
            <a:ext cx="2664298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da-DK" sz="500" kern="1200" noProof="0" dirty="0">
                <a:solidFill>
                  <a:schemeClr val="bg2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SSE/XXXXX/YYY/ZZZZ  $Revision: xx.xx $</a:t>
            </a:r>
            <a:endParaRPr lang="da-DK" sz="500" noProof="0" dirty="0">
              <a:solidFill>
                <a:schemeClr val="bg2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039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ub_Graphic-t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9480376" y="1595551"/>
            <a:ext cx="2481507" cy="1196832"/>
          </a:xfrm>
          <a:prstGeom prst="wedgeRectCallout">
            <a:avLst/>
          </a:prstGeom>
          <a:ln w="12700">
            <a:solidFill>
              <a:srgbClr val="009DD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lIns="179980" tIns="179980" rIns="179980" bIns="179980">
            <a:noAutofit/>
          </a:bodyPr>
          <a:lstStyle>
            <a:lvl1pPr marL="0" indent="0">
              <a:buNone/>
              <a:defRPr sz="1800" b="0">
                <a:solidFill>
                  <a:schemeClr val="bg1">
                    <a:lumMod val="10000"/>
                  </a:schemeClr>
                </a:solidFill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480376" y="4647191"/>
            <a:ext cx="2481507" cy="1196832"/>
          </a:xfrm>
          <a:prstGeom prst="wedgeRectCallout">
            <a:avLst/>
          </a:prstGeom>
          <a:gradFill flip="none" rotWithShape="1">
            <a:gsLst>
              <a:gs pos="0">
                <a:srgbClr val="009DDC">
                  <a:shade val="30000"/>
                  <a:satMod val="115000"/>
                </a:srgbClr>
              </a:gs>
              <a:gs pos="50000">
                <a:srgbClr val="009DDC">
                  <a:shade val="67500"/>
                  <a:satMod val="115000"/>
                </a:srgbClr>
              </a:gs>
              <a:gs pos="100000">
                <a:srgbClr val="009DD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lIns="179980" tIns="179980" rIns="179980" bIns="17998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9480376" y="3121371"/>
            <a:ext cx="2481507" cy="1196832"/>
          </a:xfrm>
          <a:prstGeom prst="wedgeRectCallout">
            <a:avLst/>
          </a:prstGeom>
          <a:solidFill>
            <a:srgbClr val="009DDC"/>
          </a:solidFill>
          <a:ln>
            <a:solidFill>
              <a:srgbClr val="009DD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lIns="179980" tIns="179980" rIns="179980" bIns="179980">
            <a:no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720000" y="1988895"/>
            <a:ext cx="8400336" cy="4176409"/>
          </a:xfrm>
          <a:prstGeom prst="rect">
            <a:avLst/>
          </a:prstGeom>
        </p:spPr>
        <p:txBody>
          <a:bodyPr lIns="0" tIns="0" rIns="0" bIns="45715">
            <a:noAutofit/>
          </a:bodyPr>
          <a:lstStyle>
            <a:lvl1pPr marL="269875" indent="-269875">
              <a:spcBef>
                <a:spcPts val="600"/>
              </a:spcBef>
              <a:buClr>
                <a:srgbClr val="009DDC"/>
              </a:buClr>
              <a:buFont typeface="Wingdings" pitchFamily="2" charset="2"/>
              <a:buChar char="§"/>
              <a:defRPr sz="24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20000" y="1359817"/>
            <a:ext cx="8400336" cy="456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720000" y="692696"/>
            <a:ext cx="10753200" cy="6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450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ub_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720000" y="1988895"/>
            <a:ext cx="5176264" cy="4023160"/>
          </a:xfrm>
          <a:prstGeom prst="rect">
            <a:avLst/>
          </a:prstGeom>
        </p:spPr>
        <p:txBody>
          <a:bodyPr lIns="0" tIns="0" rIns="0" bIns="45715">
            <a:noAutofit/>
          </a:bodyPr>
          <a:lstStyle>
            <a:lvl1pPr marL="269875" indent="-269875">
              <a:spcBef>
                <a:spcPts val="600"/>
              </a:spcBef>
              <a:buClr>
                <a:srgbClr val="009DDC"/>
              </a:buClr>
              <a:buFont typeface="Wingdings" pitchFamily="2" charset="2"/>
              <a:buChar char="§"/>
              <a:defRPr sz="240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6332937" y="1988840"/>
            <a:ext cx="5140263" cy="4023606"/>
          </a:xfrm>
          <a:prstGeom prst="rect">
            <a:avLst/>
          </a:prstGeom>
        </p:spPr>
        <p:txBody>
          <a:bodyPr lIns="0" tIns="0" rIns="0" bIns="45715">
            <a:noAutofit/>
          </a:bodyPr>
          <a:lstStyle>
            <a:lvl1pPr marL="269875" indent="-269875">
              <a:spcBef>
                <a:spcPts val="600"/>
              </a:spcBef>
              <a:buClr>
                <a:srgbClr val="009DDC"/>
              </a:buClr>
              <a:buFont typeface="Wingdings" pitchFamily="2" charset="2"/>
              <a:buChar char="§"/>
              <a:defRPr sz="240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>
              <a:defRPr sz="1200" i="0"/>
            </a:lvl2pPr>
            <a:lvl3pPr>
              <a:defRPr sz="1200" i="0"/>
            </a:lvl3pPr>
            <a:lvl4pPr>
              <a:defRPr sz="1200" i="0"/>
            </a:lvl4pPr>
            <a:lvl5pPr>
              <a:defRPr sz="1200" b="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20000" y="1359817"/>
            <a:ext cx="10753200" cy="456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720000" y="692696"/>
            <a:ext cx="10753200" cy="647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672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35894" y="6620554"/>
            <a:ext cx="19131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b="0" noProof="0" dirty="0">
                <a:solidFill>
                  <a:schemeClr val="bg2">
                    <a:lumMod val="85000"/>
                  </a:schemeClr>
                </a:solidFill>
              </a:rPr>
              <a:t>COMMERCIAL IN CONFIDENCE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548680"/>
            <a:ext cx="12192000" cy="0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0" y="6290680"/>
            <a:ext cx="12192000" cy="0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375" y="6486464"/>
            <a:ext cx="1488472" cy="1904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11" y="237595"/>
            <a:ext cx="1462988" cy="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0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970" r:id="rId2"/>
    <p:sldLayoutId id="2147483947" r:id="rId3"/>
    <p:sldLayoutId id="2147483985" r:id="rId4"/>
    <p:sldLayoutId id="2147483987" r:id="rId5"/>
    <p:sldLayoutId id="2147484000" r:id="rId6"/>
    <p:sldLayoutId id="2147484001" r:id="rId7"/>
  </p:sldLayoutIdLst>
  <p:hf hdr="0" ftr="0" dt="0"/>
  <p:txStyles>
    <p:titleStyle>
      <a:lvl1pPr algn="l" defTabSz="914296" rtl="0" eaLnBrk="1" latinLnBrk="0" hangingPunct="1">
        <a:lnSpc>
          <a:spcPct val="100000"/>
        </a:lnSpc>
        <a:spcBef>
          <a:spcPct val="0"/>
        </a:spcBef>
        <a:buNone/>
        <a:defRPr lang="en-US" sz="4000" b="0" kern="1200" spc="-15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1" indent="-342861" algn="l" defTabSz="914296" rtl="0" eaLnBrk="1" latinLnBrk="0" hangingPunct="1">
        <a:spcBef>
          <a:spcPct val="20000"/>
        </a:spcBef>
        <a:buClr>
          <a:srgbClr val="009DDC"/>
        </a:buClr>
        <a:buFont typeface="Wingdings" pitchFamily="2" charset="2"/>
        <a:buChar char="§"/>
        <a:defRPr sz="26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866" indent="-285717" algn="l" defTabSz="914296" rtl="0" eaLnBrk="1" latinLnBrk="0" hangingPunct="1">
        <a:spcBef>
          <a:spcPct val="20000"/>
        </a:spcBef>
        <a:buClr>
          <a:srgbClr val="009DDC"/>
        </a:buClr>
        <a:buFont typeface="Wingdings" pitchFamily="2" charset="2"/>
        <a:buChar char="§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1142870" indent="-228574" algn="l" defTabSz="914296" rtl="0" eaLnBrk="1" latinLnBrk="0" hangingPunct="1">
        <a:spcBef>
          <a:spcPct val="20000"/>
        </a:spcBef>
        <a:buClr>
          <a:srgbClr val="009DDC"/>
        </a:buClr>
        <a:buFont typeface="Wingdings" pitchFamily="2" charset="2"/>
        <a:buChar char="§"/>
        <a:defRPr sz="20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017" indent="-228574" algn="l" defTabSz="914296" rtl="0" eaLnBrk="1" latinLnBrk="0" hangingPunct="1">
        <a:spcBef>
          <a:spcPct val="20000"/>
        </a:spcBef>
        <a:buClr>
          <a:srgbClr val="009DDC"/>
        </a:buClr>
        <a:buFont typeface="Wingdings" pitchFamily="2" charset="2"/>
        <a:buChar char="§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2057166" indent="-228574" algn="l" defTabSz="914296" rtl="0" eaLnBrk="1" latinLnBrk="0" hangingPunct="1">
        <a:spcBef>
          <a:spcPct val="20000"/>
        </a:spcBef>
        <a:buClr>
          <a:srgbClr val="009DDC"/>
        </a:buClr>
        <a:buFont typeface="Wingdings" pitchFamily="2" charset="2"/>
        <a:buChar char="§"/>
        <a:defRPr sz="14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314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 rot="-5400000">
            <a:off x="-195048" y="6485530"/>
            <a:ext cx="576066" cy="18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91429" tIns="45715" rIns="91429" bIns="45715">
            <a:spAutoFit/>
          </a:bodyPr>
          <a:lstStyle/>
          <a:p>
            <a:pPr algn="ctr">
              <a:spcBef>
                <a:spcPct val="20000"/>
              </a:spcBef>
              <a:buClr>
                <a:srgbClr val="009DDC"/>
              </a:buClr>
              <a:buFont typeface="Wingdings" pitchFamily="2" charset="2"/>
              <a:buNone/>
            </a:pPr>
            <a:r>
              <a:rPr lang="en-US" sz="600" noProof="0" dirty="0">
                <a:solidFill>
                  <a:schemeClr val="bg2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page</a:t>
            </a:r>
            <a:r>
              <a:rPr lang="en-US" sz="600" baseline="0" noProof="0" dirty="0">
                <a:solidFill>
                  <a:schemeClr val="bg2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9685974C-054A-4A62-80E4-BE1C81D2DBED}" type="slidenum">
              <a:rPr lang="en-US" sz="600" noProof="0" smtClean="0">
                <a:solidFill>
                  <a:schemeClr val="bg2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algn="ctr">
                <a:spcBef>
                  <a:spcPct val="20000"/>
                </a:spcBef>
                <a:buClr>
                  <a:srgbClr val="009DDC"/>
                </a:buClr>
                <a:buFont typeface="Wingdings" pitchFamily="2" charset="2"/>
                <a:buNone/>
              </a:pPr>
              <a:t>‹#›</a:t>
            </a:fld>
            <a:endParaRPr lang="en-US" sz="600" noProof="0" dirty="0">
              <a:solidFill>
                <a:schemeClr val="bg2">
                  <a:lumMod val="8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Text Box 41"/>
          <p:cNvSpPr txBox="1">
            <a:spLocks noChangeArrowheads="1"/>
          </p:cNvSpPr>
          <p:nvPr/>
        </p:nvSpPr>
        <p:spPr bwMode="auto">
          <a:xfrm rot="16200000">
            <a:off x="-1225593" y="4892540"/>
            <a:ext cx="2664298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en-US" sz="500" kern="1200" noProof="0" dirty="0">
                <a:solidFill>
                  <a:schemeClr val="bg2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SSE/XXXXX/YYY/ZZZZ  $Revision: xx.xx $</a:t>
            </a:r>
            <a:endParaRPr lang="en-US" sz="500" noProof="0" dirty="0">
              <a:solidFill>
                <a:schemeClr val="bg2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5894" y="6620554"/>
            <a:ext cx="19131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b="0" noProof="0" dirty="0">
                <a:solidFill>
                  <a:schemeClr val="bg2">
                    <a:lumMod val="85000"/>
                  </a:schemeClr>
                </a:solidFill>
              </a:rPr>
              <a:t>COMMERCIAL IN CONFIDENCE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548680"/>
            <a:ext cx="12192000" cy="0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0" y="6290680"/>
            <a:ext cx="12192000" cy="0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375" y="6486464"/>
            <a:ext cx="1488472" cy="1904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11" y="237595"/>
            <a:ext cx="1462988" cy="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8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</p:sldLayoutIdLst>
  <p:hf hdr="0" ftr="0" dt="0"/>
  <p:txStyles>
    <p:titleStyle>
      <a:lvl1pPr algn="l" defTabSz="914296" rtl="0" eaLnBrk="1" latinLnBrk="0" hangingPunct="1">
        <a:lnSpc>
          <a:spcPct val="100000"/>
        </a:lnSpc>
        <a:spcBef>
          <a:spcPct val="0"/>
        </a:spcBef>
        <a:buNone/>
        <a:defRPr lang="en-US" sz="4000" b="0" kern="1200" spc="-150" dirty="0">
          <a:solidFill>
            <a:schemeClr val="tx1"/>
          </a:solidFill>
          <a:latin typeface="Verdana" pitchFamily="34" charset="0"/>
          <a:ea typeface="+mj-ea"/>
          <a:cs typeface="+mj-cs"/>
        </a:defRPr>
      </a:lvl1pPr>
    </p:titleStyle>
    <p:bodyStyle>
      <a:lvl1pPr marL="342861" indent="-342861" algn="l" defTabSz="914296" rtl="0" eaLnBrk="1" latinLnBrk="0" hangingPunct="1">
        <a:spcBef>
          <a:spcPct val="20000"/>
        </a:spcBef>
        <a:buClr>
          <a:srgbClr val="009DDC"/>
        </a:buClr>
        <a:buFont typeface="Wingdings" pitchFamily="2" charset="2"/>
        <a:buChar char="§"/>
        <a:defRPr sz="26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866" indent="-285717" algn="l" defTabSz="914296" rtl="0" eaLnBrk="1" latinLnBrk="0" hangingPunct="1">
        <a:spcBef>
          <a:spcPct val="20000"/>
        </a:spcBef>
        <a:buClr>
          <a:srgbClr val="009DDC"/>
        </a:buClr>
        <a:buFont typeface="Wingdings" pitchFamily="2" charset="2"/>
        <a:buChar char="§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1142870" indent="-228574" algn="l" defTabSz="914296" rtl="0" eaLnBrk="1" latinLnBrk="0" hangingPunct="1">
        <a:spcBef>
          <a:spcPct val="20000"/>
        </a:spcBef>
        <a:buClr>
          <a:srgbClr val="009DDC"/>
        </a:buClr>
        <a:buFont typeface="Wingdings" pitchFamily="2" charset="2"/>
        <a:buChar char="§"/>
        <a:defRPr sz="20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017" indent="-228574" algn="l" defTabSz="914296" rtl="0" eaLnBrk="1" latinLnBrk="0" hangingPunct="1">
        <a:spcBef>
          <a:spcPct val="20000"/>
        </a:spcBef>
        <a:buClr>
          <a:srgbClr val="009DDC"/>
        </a:buClr>
        <a:buFont typeface="Wingdings" pitchFamily="2" charset="2"/>
        <a:buChar char="§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2057166" indent="-228574" algn="l" defTabSz="914296" rtl="0" eaLnBrk="1" latinLnBrk="0" hangingPunct="1">
        <a:spcBef>
          <a:spcPct val="20000"/>
        </a:spcBef>
        <a:buClr>
          <a:srgbClr val="009DDC"/>
        </a:buClr>
        <a:buFont typeface="Wingdings" pitchFamily="2" charset="2"/>
        <a:buChar char="§"/>
        <a:defRPr sz="14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314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720000" y="1989706"/>
            <a:ext cx="10753200" cy="4167647"/>
          </a:xfrm>
        </p:spPr>
        <p:txBody>
          <a:bodyPr/>
          <a:lstStyle/>
          <a:p>
            <a:r>
              <a:rPr lang="en-GB" dirty="0"/>
              <a:t>Systems Engineer</a:t>
            </a:r>
          </a:p>
          <a:p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o-RO" dirty="0"/>
              <a:t>Ștefăniță-Alexandru</a:t>
            </a:r>
            <a:r>
              <a:rPr lang="en-GB" dirty="0"/>
              <a:t> Mitran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84BF165-611F-4C2B-8559-CFA029B4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VueJs</a:t>
            </a:r>
            <a:r>
              <a:rPr lang="ro-RO" dirty="0"/>
              <a:t> </a:t>
            </a:r>
            <a:r>
              <a:rPr lang="ro-RO" dirty="0" err="1"/>
              <a:t>testing</a:t>
            </a:r>
            <a:r>
              <a:rPr lang="ro-RO" dirty="0"/>
              <a:t> </a:t>
            </a:r>
            <a:r>
              <a:rPr lang="ro-RO" dirty="0" err="1"/>
              <a:t>with</a:t>
            </a:r>
            <a:r>
              <a:rPr lang="ro-RO" dirty="0"/>
              <a:t> Karma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Jasmine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5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1"/>
    </mc:Choice>
    <mc:Fallback>
      <p:transition spd="slow" advTm="46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95313-48EA-4B73-82B5-A4C1905659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0000" y="1359817"/>
            <a:ext cx="10753200" cy="64775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Example.vue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ABCE92-9522-4469-8D2E-46308371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VueJs Single File Component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403767-E0E3-426E-A6EF-46031562792F}"/>
              </a:ext>
            </a:extLst>
          </p:cNvPr>
          <p:cNvSpPr/>
          <p:nvPr/>
        </p:nvSpPr>
        <p:spPr>
          <a:xfrm>
            <a:off x="720000" y="1981200"/>
            <a:ext cx="10753200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&lt;template&gt;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&lt;!-- content --&gt;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&lt;/template&gt;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properties, methods, watchers ...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&lt;style&gt;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styling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&lt;/style&gt;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26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B27378-FAAF-4214-8A51-4843E13FB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Browserify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D2D5-9673-4835-A311-6D09ADDFEF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E3DD2F-1B14-4725-A2FB-DABDF8CE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Proces de compilare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0C3BB-5EC4-440A-A994-ED7B11F9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026584"/>
            <a:ext cx="4086225" cy="31432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4F2492A-69B6-4BDC-A728-6E943DEE1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078425"/>
              </p:ext>
            </p:extLst>
          </p:nvPr>
        </p:nvGraphicFramePr>
        <p:xfrm>
          <a:off x="718800" y="2377787"/>
          <a:ext cx="10866344" cy="318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6374FA-D6FA-4B6F-926E-83980E98AB61}"/>
              </a:ext>
            </a:extLst>
          </p:cNvPr>
          <p:cNvSpPr/>
          <p:nvPr/>
        </p:nvSpPr>
        <p:spPr>
          <a:xfrm>
            <a:off x="718800" y="3124200"/>
            <a:ext cx="2057400" cy="106680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/>
              <a:t>Example.vue</a:t>
            </a:r>
            <a:endParaRPr lang="en-US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4FC5F3-5E17-4220-91E2-476138AF4686}"/>
              </a:ext>
            </a:extLst>
          </p:cNvPr>
          <p:cNvGrpSpPr/>
          <p:nvPr/>
        </p:nvGrpSpPr>
        <p:grpSpPr>
          <a:xfrm>
            <a:off x="2895600" y="3124200"/>
            <a:ext cx="2782888" cy="1066800"/>
            <a:chOff x="2895600" y="3124200"/>
            <a:chExt cx="2782888" cy="10668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D7E3948-3452-4885-9F00-A1BB1E5F04FF}"/>
                </a:ext>
              </a:extLst>
            </p:cNvPr>
            <p:cNvSpPr/>
            <p:nvPr/>
          </p:nvSpPr>
          <p:spPr>
            <a:xfrm>
              <a:off x="3621088" y="3124200"/>
              <a:ext cx="2057400" cy="10668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/>
                <a:t>Example.spec.js</a:t>
              </a:r>
              <a:endParaRPr lang="en-US" b="1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FA36E795-531C-421B-A8C6-E90CA2494EDD}"/>
                </a:ext>
              </a:extLst>
            </p:cNvPr>
            <p:cNvSpPr/>
            <p:nvPr/>
          </p:nvSpPr>
          <p:spPr>
            <a:xfrm>
              <a:off x="2895600" y="3429000"/>
              <a:ext cx="609600" cy="4572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E62CFC-129B-4F8D-BFB3-429DBD3A4D25}"/>
              </a:ext>
            </a:extLst>
          </p:cNvPr>
          <p:cNvGrpSpPr/>
          <p:nvPr/>
        </p:nvGrpSpPr>
        <p:grpSpPr>
          <a:xfrm>
            <a:off x="8679327" y="3124200"/>
            <a:ext cx="2792673" cy="1066800"/>
            <a:chOff x="8679327" y="3124200"/>
            <a:chExt cx="2792673" cy="10668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DB4A8E0-4D33-4189-9147-C36AC166128D}"/>
                </a:ext>
              </a:extLst>
            </p:cNvPr>
            <p:cNvSpPr/>
            <p:nvPr/>
          </p:nvSpPr>
          <p:spPr>
            <a:xfrm>
              <a:off x="9414600" y="3124200"/>
              <a:ext cx="2057400" cy="10668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/>
                <a:t>Test runner</a:t>
              </a:r>
              <a:endParaRPr lang="en-US" b="1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BE05C82-40EF-4D0B-A33F-941E1FE080E1}"/>
                </a:ext>
              </a:extLst>
            </p:cNvPr>
            <p:cNvSpPr/>
            <p:nvPr/>
          </p:nvSpPr>
          <p:spPr>
            <a:xfrm>
              <a:off x="8679327" y="3429000"/>
              <a:ext cx="609600" cy="4572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146862-BA4D-4F0A-838B-E9D4C7579FFB}"/>
              </a:ext>
            </a:extLst>
          </p:cNvPr>
          <p:cNvGrpSpPr/>
          <p:nvPr/>
        </p:nvGrpSpPr>
        <p:grpSpPr>
          <a:xfrm>
            <a:off x="5787965" y="3124200"/>
            <a:ext cx="2777057" cy="1066800"/>
            <a:chOff x="5787965" y="3124200"/>
            <a:chExt cx="2777057" cy="10668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8EB3C2F-4598-44AF-BBFC-D80C5DF80079}"/>
                </a:ext>
              </a:extLst>
            </p:cNvPr>
            <p:cNvSpPr/>
            <p:nvPr/>
          </p:nvSpPr>
          <p:spPr>
            <a:xfrm>
              <a:off x="6507622" y="3124200"/>
              <a:ext cx="2057400" cy="1066800"/>
            </a:xfrm>
            <a:prstGeom prst="roundRect">
              <a:avLst/>
            </a:prstGeom>
            <a:solidFill>
              <a:schemeClr val="accent2">
                <a:lumMod val="90000"/>
                <a:lumOff val="10000"/>
                <a:alpha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/>
                <a:t>Compiler</a:t>
              </a:r>
              <a:endParaRPr lang="en-US" b="1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963C8-06E0-4E0F-A02B-839A542A7C95}"/>
                </a:ext>
              </a:extLst>
            </p:cNvPr>
            <p:cNvSpPr/>
            <p:nvPr/>
          </p:nvSpPr>
          <p:spPr>
            <a:xfrm>
              <a:off x="5787965" y="3429000"/>
              <a:ext cx="609600" cy="457200"/>
            </a:xfrm>
            <a:prstGeom prst="rightArrow">
              <a:avLst/>
            </a:prstGeom>
            <a:solidFill>
              <a:schemeClr val="accent2">
                <a:lumMod val="90000"/>
                <a:lumOff val="10000"/>
                <a:alpha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32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B24197-A115-48FF-A138-04D3A947C01F}"/>
              </a:ext>
            </a:extLst>
          </p:cNvPr>
          <p:cNvSpPr/>
          <p:nvPr/>
        </p:nvSpPr>
        <p:spPr>
          <a:xfrm>
            <a:off x="2133600" y="1295400"/>
            <a:ext cx="7924800" cy="419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77992-5A49-486E-89ED-22E2D18E38D1}"/>
              </a:ext>
            </a:extLst>
          </p:cNvPr>
          <p:cNvSpPr/>
          <p:nvPr/>
        </p:nvSpPr>
        <p:spPr>
          <a:xfrm>
            <a:off x="3733800" y="2136338"/>
            <a:ext cx="4724400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module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exports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_vm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_vm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$createElement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_vm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_self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_c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'div'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staticRenderFns: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020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C4F2FE-95FF-438A-AE91-89DA84224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Putem testa creând o nouă instanță de vue.</a:t>
            </a:r>
          </a:p>
          <a:p>
            <a:r>
              <a:rPr lang="ro-RO" dirty="0"/>
              <a:t>vue-test-utils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F88279-B996-4C5C-81A4-766E91AB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testăm?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9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2FBED66E-7802-434D-9EF1-CE32E419D8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0000" y="2057400"/>
            <a:ext cx="8786060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npm install --save-dev @vue/test-utils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78F8-F3EA-499D-AF60-D41CE136A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52E456-16E5-4C3A-8FC9-136C064C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vue-test-utils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EE1795-7736-45F6-95CE-F922A2DF90A0}"/>
              </a:ext>
            </a:extLst>
          </p:cNvPr>
          <p:cNvSpPr/>
          <p:nvPr/>
        </p:nvSpPr>
        <p:spPr>
          <a:xfrm>
            <a:off x="720000" y="2790995"/>
            <a:ext cx="8786060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'@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vue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/test-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utils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/components/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Example.vue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'Example'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'should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ro-RO" dirty="0" err="1">
                <a:solidFill>
                  <a:srgbClr val="A31515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render when mounted'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ro-RO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56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F6F104-13A4-43C1-8425-784C936FD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0" y="1752600"/>
            <a:ext cx="10753200" cy="1031133"/>
          </a:xfrm>
        </p:spPr>
        <p:txBody>
          <a:bodyPr/>
          <a:lstStyle/>
          <a:p>
            <a:r>
              <a:rPr lang="ro-RO" dirty="0"/>
              <a:t>Interfața publică a componentei</a:t>
            </a:r>
          </a:p>
          <a:p>
            <a:r>
              <a:rPr lang="ro-RO" dirty="0"/>
              <a:t>Contractul componentei cu exteriorul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1B8137-870E-4DB2-A937-6F7198BE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testăm?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9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BE9187-B38F-4509-A9A3-A3829090D8BA}"/>
              </a:ext>
            </a:extLst>
          </p:cNvPr>
          <p:cNvGrpSpPr/>
          <p:nvPr/>
        </p:nvGrpSpPr>
        <p:grpSpPr>
          <a:xfrm>
            <a:off x="4614862" y="970142"/>
            <a:ext cx="2962275" cy="4917716"/>
            <a:chOff x="4838700" y="1981200"/>
            <a:chExt cx="2514600" cy="4191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481FF6-340F-46A6-AE21-8C83AE35F45A}"/>
                </a:ext>
              </a:extLst>
            </p:cNvPr>
            <p:cNvSpPr/>
            <p:nvPr/>
          </p:nvSpPr>
          <p:spPr>
            <a:xfrm>
              <a:off x="4838700" y="3124200"/>
              <a:ext cx="2514600" cy="1905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3200" b="1" dirty="0"/>
                <a:t>Component</a:t>
              </a:r>
              <a:endParaRPr lang="en-US" sz="3200" b="1" dirty="0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9CDF8DF9-14D9-4801-B587-449821B40DA4}"/>
                </a:ext>
              </a:extLst>
            </p:cNvPr>
            <p:cNvSpPr/>
            <p:nvPr/>
          </p:nvSpPr>
          <p:spPr>
            <a:xfrm>
              <a:off x="5600700" y="1981200"/>
              <a:ext cx="990600" cy="9906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C15DC8CB-E5D8-4A04-AE6E-2E9C38BC7C5A}"/>
                </a:ext>
              </a:extLst>
            </p:cNvPr>
            <p:cNvSpPr/>
            <p:nvPr/>
          </p:nvSpPr>
          <p:spPr>
            <a:xfrm>
              <a:off x="5591175" y="5181600"/>
              <a:ext cx="990600" cy="9906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B43B0B-1AB7-441E-8BD1-C9B19270D317}"/>
              </a:ext>
            </a:extLst>
          </p:cNvPr>
          <p:cNvSpPr txBox="1"/>
          <p:nvPr/>
        </p:nvSpPr>
        <p:spPr>
          <a:xfrm>
            <a:off x="7696200" y="838200"/>
            <a:ext cx="2962275" cy="190500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ro-RO" sz="3200" b="1" dirty="0">
                <a:solidFill>
                  <a:schemeClr val="tx1">
                    <a:alpha val="90000"/>
                  </a:schemeClr>
                </a:solidFill>
              </a:rPr>
              <a:t>Input</a:t>
            </a:r>
          </a:p>
          <a:p>
            <a:pPr marL="269875" indent="-269875">
              <a:spcBef>
                <a:spcPct val="20000"/>
              </a:spcBef>
              <a:buClr>
                <a:srgbClr val="009DDC"/>
              </a:buClr>
              <a:buFont typeface="Wingdings" pitchFamily="2" charset="2"/>
              <a:buChar char="§"/>
            </a:pPr>
            <a:r>
              <a:rPr lang="ro-RO" sz="2400" dirty="0">
                <a:solidFill>
                  <a:schemeClr val="tx1">
                    <a:alpha val="9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User interaction</a:t>
            </a:r>
          </a:p>
          <a:p>
            <a:pPr marL="269875" indent="-269875">
              <a:spcBef>
                <a:spcPct val="20000"/>
              </a:spcBef>
              <a:buClr>
                <a:srgbClr val="009DDC"/>
              </a:buClr>
              <a:buFont typeface="Wingdings" pitchFamily="2" charset="2"/>
              <a:buChar char="§"/>
            </a:pPr>
            <a:r>
              <a:rPr lang="ro-RO" sz="2400" dirty="0">
                <a:solidFill>
                  <a:schemeClr val="tx1">
                    <a:alpha val="9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Props</a:t>
            </a:r>
          </a:p>
          <a:p>
            <a:pPr marL="269875" marR="0" indent="-26987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Wingdings" pitchFamily="2" charset="2"/>
              <a:buChar char="§"/>
              <a:tabLst/>
            </a:pPr>
            <a:r>
              <a:rPr lang="ro-RO" sz="2400" dirty="0">
                <a:solidFill>
                  <a:schemeClr val="tx1">
                    <a:alpha val="9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Lifecycle methods</a:t>
            </a:r>
            <a:endParaRPr lang="en-US" sz="2400" dirty="0">
              <a:solidFill>
                <a:schemeClr val="tx1">
                  <a:alpha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48BB5-F759-4007-9487-BAD7F5423453}"/>
              </a:ext>
            </a:extLst>
          </p:cNvPr>
          <p:cNvSpPr txBox="1"/>
          <p:nvPr/>
        </p:nvSpPr>
        <p:spPr>
          <a:xfrm>
            <a:off x="2743200" y="4354173"/>
            <a:ext cx="2590800" cy="19050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342900" indent="-342900" defTabSz="914400">
              <a:spcBef>
                <a:spcPct val="20000"/>
              </a:spcBef>
            </a:pPr>
            <a:r>
              <a:rPr lang="ro-RO" sz="3200" b="1" dirty="0"/>
              <a:t>Output</a:t>
            </a:r>
          </a:p>
          <a:p>
            <a:pPr marL="269875" indent="-269875">
              <a:spcBef>
                <a:spcPct val="20000"/>
              </a:spcBef>
              <a:buClr>
                <a:srgbClr val="009DDC"/>
              </a:buClr>
              <a:buFont typeface="Wingdings" pitchFamily="2" charset="2"/>
              <a:buChar char="§"/>
            </a:pPr>
            <a:r>
              <a:rPr lang="ro-RO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Events</a:t>
            </a:r>
          </a:p>
          <a:p>
            <a:pPr marL="269875" indent="-269875">
              <a:spcBef>
                <a:spcPct val="20000"/>
              </a:spcBef>
              <a:buClr>
                <a:srgbClr val="009DDC"/>
              </a:buClr>
              <a:buFont typeface="Wingdings" pitchFamily="2" charset="2"/>
              <a:buChar char="§"/>
            </a:pPr>
            <a:r>
              <a:rPr lang="ro-RO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Rendered output</a:t>
            </a:r>
          </a:p>
          <a:p>
            <a:pPr marL="269875" indent="-269875">
              <a:spcBef>
                <a:spcPct val="20000"/>
              </a:spcBef>
              <a:buClr>
                <a:srgbClr val="009DDC"/>
              </a:buClr>
              <a:buFont typeface="Wingdings" pitchFamily="2" charset="2"/>
              <a:buChar char="§"/>
            </a:pPr>
            <a:r>
              <a:rPr lang="ro-RO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Function calls</a:t>
            </a:r>
            <a:endParaRPr lang="en-US" sz="24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2DECB-AAAC-470D-B313-F58C0B1A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VueJs Single File Component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AD357-9F9C-4467-934C-4AEFF70276A8}"/>
              </a:ext>
            </a:extLst>
          </p:cNvPr>
          <p:cNvSpPr txBox="1"/>
          <p:nvPr/>
        </p:nvSpPr>
        <p:spPr>
          <a:xfrm>
            <a:off x="718800" y="1340446"/>
            <a:ext cx="10753200" cy="48248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// ./</a:t>
            </a:r>
            <a:r>
              <a:rPr lang="ro-RO" sz="1900" dirty="0">
                <a:solidFill>
                  <a:srgbClr val="008000"/>
                </a:solidFill>
                <a:latin typeface="Consolas" panose="020B0609020204030204" pitchFamily="49" charset="0"/>
              </a:rPr>
              <a:t>Display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FontSize.vue</a:t>
            </a:r>
            <a:endParaRPr lang="ro-RO" sz="19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800000"/>
                </a:solidFill>
                <a:latin typeface="Consolas" panose="020B0609020204030204" pitchFamily="49" charset="0"/>
              </a:rPr>
              <a:t>&lt;template&gt;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900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900" dirty="0">
                <a:solidFill>
                  <a:srgbClr val="800000"/>
                </a:solidFill>
                <a:latin typeface="Consolas" panose="020B0609020204030204" pitchFamily="49" charset="0"/>
              </a:rPr>
              <a:t>&lt;span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FF0000"/>
                </a:solidFill>
                <a:latin typeface="Consolas" panose="020B0609020204030204" pitchFamily="49" charset="0"/>
              </a:rPr>
              <a:t>:style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=style</a:t>
            </a:r>
            <a:r>
              <a:rPr lang="en-US" sz="19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{{ </a:t>
            </a:r>
            <a:r>
              <a:rPr lang="en-US" sz="1900" dirty="0">
                <a:solidFill>
                  <a:srgbClr val="001080"/>
                </a:solidFill>
                <a:latin typeface="Consolas" panose="020B0609020204030204" pitchFamily="49" charset="0"/>
              </a:rPr>
              <a:t>fontSize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}}</a:t>
            </a:r>
            <a:r>
              <a:rPr lang="en-US" sz="1900" dirty="0">
                <a:solidFill>
                  <a:srgbClr val="800000"/>
                </a:solidFill>
                <a:latin typeface="Consolas" panose="020B0609020204030204" pitchFamily="49" charset="0"/>
              </a:rPr>
              <a:t>&lt;/span&gt;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9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800000"/>
                </a:solidFill>
                <a:latin typeface="Consolas" panose="020B0609020204030204" pitchFamily="49" charset="0"/>
              </a:rPr>
              <a:t>&lt;/template&gt;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900" dirty="0">
                <a:solidFill>
                  <a:srgbClr val="001080"/>
                </a:solidFill>
                <a:latin typeface="Consolas" panose="020B0609020204030204" pitchFamily="49" charset="0"/>
              </a:rPr>
              <a:t>props: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'size</a:t>
            </a:r>
            <a:r>
              <a:rPr lang="ro-RO" sz="1900" dirty="0">
                <a:solidFill>
                  <a:srgbClr val="A31515"/>
                </a:solidFill>
                <a:latin typeface="Consolas" panose="020B0609020204030204" pitchFamily="49" charset="0"/>
              </a:rPr>
              <a:t>OfFont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900" dirty="0">
                <a:solidFill>
                  <a:srgbClr val="001080"/>
                </a:solidFill>
                <a:latin typeface="Consolas" panose="020B0609020204030204" pitchFamily="49" charset="0"/>
              </a:rPr>
              <a:t>computed: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900" dirty="0">
                <a:solidFill>
                  <a:srgbClr val="795E26"/>
                </a:solidFill>
                <a:latin typeface="Consolas" panose="020B0609020204030204" pitchFamily="49" charset="0"/>
              </a:rPr>
              <a:t>fontSize</a:t>
            </a:r>
            <a:r>
              <a:rPr lang="en-US" sz="19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9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ro-RO" sz="1900" dirty="0">
                <a:solidFill>
                  <a:srgbClr val="001080"/>
                </a:solidFill>
                <a:latin typeface="Consolas" panose="020B0609020204030204" pitchFamily="49" charset="0"/>
              </a:rPr>
              <a:t>OfFont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'px'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},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900" dirty="0">
                <a:solidFill>
                  <a:srgbClr val="795E26"/>
                </a:solidFill>
                <a:latin typeface="Consolas" panose="020B0609020204030204" pitchFamily="49" charset="0"/>
              </a:rPr>
              <a:t>style</a:t>
            </a:r>
            <a:r>
              <a:rPr lang="en-US" sz="19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9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'font-size: '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001080"/>
                </a:solidFill>
                <a:latin typeface="Consolas" panose="020B0609020204030204" pitchFamily="49" charset="0"/>
              </a:rPr>
              <a:t>fontSize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9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86351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4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7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97EC7C-89CF-4A2F-B974-FEC8FA7A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 test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75264E-26CD-48B7-A150-A47E76B3AB89}"/>
              </a:ext>
            </a:extLst>
          </p:cNvPr>
          <p:cNvSpPr/>
          <p:nvPr/>
        </p:nvSpPr>
        <p:spPr>
          <a:xfrm>
            <a:off x="720000" y="1592282"/>
            <a:ext cx="10753200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'@vue/test-utils'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DisplayF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ontSize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'../../src/components/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FontSize.vue'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FontSize component'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'should display font size in pixel when rendered with props'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ro-RO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DisplayF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ontSize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propsData: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sizeOfFont: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33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});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'33px'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86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7BBE98-3B19-474B-A77E-496B0E4E9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Integration tests</a:t>
            </a:r>
          </a:p>
          <a:p>
            <a:r>
              <a:rPr lang="ro-RO" dirty="0"/>
              <a:t>Shallow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4478E-2C66-4017-98F3-C638280EA8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AA15CB-481F-4647-92CC-9E97257E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Moduri de testare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7ABB81-92E0-4A2A-BF89-240BD65BC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Unit test</a:t>
            </a:r>
          </a:p>
          <a:p>
            <a:r>
              <a:rPr lang="ro-RO" dirty="0"/>
              <a:t>Karma</a:t>
            </a:r>
          </a:p>
          <a:p>
            <a:r>
              <a:rPr lang="ro-RO" dirty="0"/>
              <a:t>VueJs SFC (Single File Component)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4F06D-4CBA-4CFB-B903-3F74634CB3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80B087-B3C0-4615-90BB-8776BE21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este?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88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A75E29-F3CC-4481-9566-F0A17C732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00" y="1938337"/>
            <a:ext cx="3048000" cy="206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6F9632-3288-4E51-B004-A2909F9293C2}"/>
              </a:ext>
            </a:extLst>
          </p:cNvPr>
          <p:cNvSpPr txBox="1"/>
          <p:nvPr/>
        </p:nvSpPr>
        <p:spPr>
          <a:xfrm>
            <a:off x="5643562" y="2971800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en-US" sz="800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E41DA0-FC6C-4436-9D3D-91633A384CFB}"/>
              </a:ext>
            </a:extLst>
          </p:cNvPr>
          <p:cNvGrpSpPr/>
          <p:nvPr/>
        </p:nvGrpSpPr>
        <p:grpSpPr>
          <a:xfrm>
            <a:off x="304800" y="685801"/>
            <a:ext cx="7239000" cy="5181600"/>
            <a:chOff x="304800" y="685801"/>
            <a:chExt cx="7239000" cy="518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C716A2-E978-41ED-9B5E-0B33C2A91AC1}"/>
                </a:ext>
              </a:extLst>
            </p:cNvPr>
            <p:cNvSpPr/>
            <p:nvPr/>
          </p:nvSpPr>
          <p:spPr>
            <a:xfrm>
              <a:off x="304800" y="685801"/>
              <a:ext cx="7239000" cy="5181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o-RO" sz="3600" dirty="0">
                  <a:solidFill>
                    <a:schemeClr val="tx1"/>
                  </a:solidFill>
                </a:rPr>
                <a:t>IncreaseFontSize.vue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E25FD47-4F8D-4A9E-9306-C6F2AD459C2F}"/>
                </a:ext>
              </a:extLst>
            </p:cNvPr>
            <p:cNvGrpSpPr/>
            <p:nvPr/>
          </p:nvGrpSpPr>
          <p:grpSpPr>
            <a:xfrm>
              <a:off x="720000" y="1139187"/>
              <a:ext cx="6408600" cy="4194813"/>
              <a:chOff x="720000" y="1139187"/>
              <a:chExt cx="6408600" cy="419481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75F40E7-386E-444E-ABE2-FA734DB08C59}"/>
                  </a:ext>
                </a:extLst>
              </p:cNvPr>
              <p:cNvSpPr/>
              <p:nvPr/>
            </p:nvSpPr>
            <p:spPr>
              <a:xfrm>
                <a:off x="720000" y="3352800"/>
                <a:ext cx="2632800" cy="19812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o-RO" sz="2300" dirty="0"/>
                  <a:t>IncrementButton.vue</a:t>
                </a:r>
                <a:endParaRPr lang="en-US" sz="23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3AAE821-5C2D-4002-967E-D0DF1C1057F1}"/>
                  </a:ext>
                </a:extLst>
              </p:cNvPr>
              <p:cNvSpPr/>
              <p:nvPr/>
            </p:nvSpPr>
            <p:spPr>
              <a:xfrm>
                <a:off x="4495800" y="3352800"/>
                <a:ext cx="2632800" cy="19812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o-RO" sz="2300" dirty="0"/>
                  <a:t>DisplayFontSize.vue</a:t>
                </a:r>
                <a:endParaRPr lang="en-US" sz="2300" dirty="0"/>
              </a:p>
            </p:txBody>
          </p:sp>
          <p:cxnSp>
            <p:nvCxnSpPr>
              <p:cNvPr id="15" name="Straight Arrow Connector 14" descr="&quot;increment&quot; event">
                <a:extLst>
                  <a:ext uri="{FF2B5EF4-FFF2-40B4-BE49-F238E27FC236}">
                    <a16:creationId xmlns:a16="http://schemas.microsoft.com/office/drawing/2014/main" id="{C5FF0E7A-B0B4-4B86-9D79-3B9EA17B8FF7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4000" y="1371600"/>
                <a:ext cx="1828800" cy="220980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2DBB1E-9F06-41A4-8A18-05D5346AC5BA}"/>
                  </a:ext>
                </a:extLst>
              </p:cNvPr>
              <p:cNvSpPr txBox="1"/>
              <p:nvPr/>
            </p:nvSpPr>
            <p:spPr>
              <a:xfrm rot="18566011">
                <a:off x="1095970" y="2123986"/>
                <a:ext cx="2286000" cy="609600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rmAutofit/>
              </a:bodyPr>
              <a:lstStyle/>
              <a:p>
                <a: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r>
                  <a:rPr lang="ro-RO" sz="2400" b="1" dirty="0"/>
                  <a:t>„increment” event</a:t>
                </a:r>
                <a:endParaRPr lang="en-US" sz="2400" b="1" dirty="0"/>
              </a:p>
            </p:txBody>
          </p:sp>
          <p:cxnSp>
            <p:nvCxnSpPr>
              <p:cNvPr id="19" name="Straight Arrow Connector 18" descr="&quot;increment&quot; event">
                <a:extLst>
                  <a:ext uri="{FF2B5EF4-FFF2-40B4-BE49-F238E27FC236}">
                    <a16:creationId xmlns:a16="http://schemas.microsoft.com/office/drawing/2014/main" id="{99A90BD9-5AA9-47E1-9527-0115C07BAA8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800" y="1352372"/>
                <a:ext cx="1507762" cy="230522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7905B7-45B1-48A8-B942-5F7369DE523B}"/>
                  </a:ext>
                </a:extLst>
              </p:cNvPr>
              <p:cNvSpPr txBox="1"/>
              <p:nvPr/>
            </p:nvSpPr>
            <p:spPr>
              <a:xfrm rot="3403738">
                <a:off x="4244973" y="1977387"/>
                <a:ext cx="2286000" cy="609600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rmAutofit/>
              </a:bodyPr>
              <a:lstStyle/>
              <a:p>
                <a: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r>
                  <a:rPr lang="ro-RO" sz="2400" b="1" dirty="0"/>
                  <a:t>„increase” prop</a:t>
                </a:r>
                <a:endParaRPr lang="en-US" sz="2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761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20730-850B-4E94-9760-71FB0087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566108"/>
            <a:ext cx="10753200" cy="647750"/>
          </a:xfrm>
        </p:spPr>
        <p:txBody>
          <a:bodyPr/>
          <a:lstStyle/>
          <a:p>
            <a:pPr algn="ctr"/>
            <a:r>
              <a:rPr lang="ro-RO" dirty="0"/>
              <a:t>Integration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23E0C3-B549-4D43-A0B1-AB1CBA5A99E6}"/>
              </a:ext>
            </a:extLst>
          </p:cNvPr>
          <p:cNvGrpSpPr/>
          <p:nvPr/>
        </p:nvGrpSpPr>
        <p:grpSpPr>
          <a:xfrm>
            <a:off x="2286000" y="1340446"/>
            <a:ext cx="7543800" cy="4907954"/>
            <a:chOff x="304800" y="685801"/>
            <a:chExt cx="7239000" cy="518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F9258-B409-457A-AE51-51CE7BD25286}"/>
                </a:ext>
              </a:extLst>
            </p:cNvPr>
            <p:cNvSpPr/>
            <p:nvPr/>
          </p:nvSpPr>
          <p:spPr>
            <a:xfrm>
              <a:off x="304800" y="685801"/>
              <a:ext cx="7239000" cy="5181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ro-RO" sz="3600" dirty="0">
                  <a:solidFill>
                    <a:schemeClr val="tx1"/>
                  </a:solidFill>
                </a:rPr>
                <a:t>IncreaseFontSize.vue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332A29-907E-4314-885F-1D756C94412C}"/>
                </a:ext>
              </a:extLst>
            </p:cNvPr>
            <p:cNvGrpSpPr/>
            <p:nvPr/>
          </p:nvGrpSpPr>
          <p:grpSpPr>
            <a:xfrm>
              <a:off x="720000" y="1139187"/>
              <a:ext cx="6408600" cy="4194813"/>
              <a:chOff x="720000" y="1139187"/>
              <a:chExt cx="6408600" cy="419481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E8704A-492A-448F-B2CB-B1D1B94F98DB}"/>
                  </a:ext>
                </a:extLst>
              </p:cNvPr>
              <p:cNvSpPr/>
              <p:nvPr/>
            </p:nvSpPr>
            <p:spPr>
              <a:xfrm>
                <a:off x="720000" y="3352800"/>
                <a:ext cx="2632800" cy="19812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o-RO" sz="2400" dirty="0"/>
                  <a:t>IncrementButton.vue</a:t>
                </a:r>
                <a:endParaRPr lang="en-US" sz="24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17A71C5-535A-4AFC-8DC7-A3F2D4A9016D}"/>
                  </a:ext>
                </a:extLst>
              </p:cNvPr>
              <p:cNvSpPr/>
              <p:nvPr/>
            </p:nvSpPr>
            <p:spPr>
              <a:xfrm>
                <a:off x="4495800" y="3352800"/>
                <a:ext cx="2632800" cy="19812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o-RO" sz="2400" dirty="0"/>
                  <a:t>DisplayFontSize.vue</a:t>
                </a:r>
                <a:endParaRPr lang="en-US" sz="2400" dirty="0"/>
              </a:p>
            </p:txBody>
          </p:sp>
          <p:cxnSp>
            <p:nvCxnSpPr>
              <p:cNvPr id="14" name="Straight Arrow Connector 13" descr="&quot;increment&quot; event">
                <a:extLst>
                  <a:ext uri="{FF2B5EF4-FFF2-40B4-BE49-F238E27FC236}">
                    <a16:creationId xmlns:a16="http://schemas.microsoft.com/office/drawing/2014/main" id="{39BA4076-A065-4D55-AC89-5ED928367743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4000" y="1371600"/>
                <a:ext cx="1828800" cy="220980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75E1F0-4601-4A57-ABF4-C624F69EAEC2}"/>
                  </a:ext>
                </a:extLst>
              </p:cNvPr>
              <p:cNvSpPr txBox="1"/>
              <p:nvPr/>
            </p:nvSpPr>
            <p:spPr>
              <a:xfrm rot="18702871">
                <a:off x="1095970" y="2123986"/>
                <a:ext cx="2286000" cy="609600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rmAutofit/>
              </a:bodyPr>
              <a:lstStyle/>
              <a:p>
                <a: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r>
                  <a:rPr lang="ro-RO" sz="2400" b="1" dirty="0"/>
                  <a:t>„increment” event</a:t>
                </a:r>
                <a:endParaRPr lang="en-US" sz="2400" b="1" dirty="0"/>
              </a:p>
            </p:txBody>
          </p:sp>
          <p:cxnSp>
            <p:nvCxnSpPr>
              <p:cNvPr id="16" name="Straight Arrow Connector 15" descr="&quot;increment&quot; event">
                <a:extLst>
                  <a:ext uri="{FF2B5EF4-FFF2-40B4-BE49-F238E27FC236}">
                    <a16:creationId xmlns:a16="http://schemas.microsoft.com/office/drawing/2014/main" id="{18FBAB0B-85DD-4D98-97B1-01CF7AA0E03C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800" y="1352372"/>
                <a:ext cx="1507762" cy="230522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11FBFD-7FA8-4F05-A0FE-DB4A296E0F81}"/>
                  </a:ext>
                </a:extLst>
              </p:cNvPr>
              <p:cNvSpPr txBox="1"/>
              <p:nvPr/>
            </p:nvSpPr>
            <p:spPr>
              <a:xfrm rot="3220077">
                <a:off x="4244973" y="1977387"/>
                <a:ext cx="2286000" cy="609600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rmAutofit/>
              </a:bodyPr>
              <a:lstStyle/>
              <a:p>
                <a: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r>
                  <a:rPr lang="ro-RO" sz="2400" b="1" dirty="0"/>
                  <a:t>„increase” prop</a:t>
                </a:r>
                <a:endParaRPr lang="en-US" sz="2400" b="1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71E6D9-2965-4A5A-8420-A0F11B47EC15}"/>
              </a:ext>
            </a:extLst>
          </p:cNvPr>
          <p:cNvGrpSpPr/>
          <p:nvPr/>
        </p:nvGrpSpPr>
        <p:grpSpPr>
          <a:xfrm>
            <a:off x="171534" y="3381179"/>
            <a:ext cx="3028866" cy="1800421"/>
            <a:chOff x="171534" y="3381179"/>
            <a:chExt cx="3028866" cy="1800421"/>
          </a:xfrm>
        </p:grpSpPr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6E1C884A-D544-4B8D-96E3-B139A3D63909}"/>
                </a:ext>
              </a:extLst>
            </p:cNvPr>
            <p:cNvCxnSpPr>
              <a:cxnSpLocks/>
            </p:cNvCxnSpPr>
            <p:nvPr/>
          </p:nvCxnSpPr>
          <p:spPr>
            <a:xfrm>
              <a:off x="899449" y="4055393"/>
              <a:ext cx="2300951" cy="112620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BF892F-F65A-4F91-9DD5-2D3BD9D515D2}"/>
                </a:ext>
              </a:extLst>
            </p:cNvPr>
            <p:cNvSpPr txBox="1"/>
            <p:nvPr/>
          </p:nvSpPr>
          <p:spPr>
            <a:xfrm>
              <a:off x="171534" y="3381179"/>
              <a:ext cx="2297461" cy="97083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ro-RO" sz="2400" b="1" dirty="0"/>
                <a:t>User interaction</a:t>
              </a:r>
            </a:p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ro-RO" sz="2400" dirty="0"/>
                <a:t>click</a:t>
              </a:r>
              <a:endParaRPr lang="en-US" sz="24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D840D5-11D3-4124-97A1-690107542603}"/>
              </a:ext>
            </a:extLst>
          </p:cNvPr>
          <p:cNvGrpSpPr/>
          <p:nvPr/>
        </p:nvGrpSpPr>
        <p:grpSpPr>
          <a:xfrm>
            <a:off x="9067800" y="3695482"/>
            <a:ext cx="3180237" cy="1714718"/>
            <a:chOff x="9067800" y="3695482"/>
            <a:chExt cx="3180237" cy="1714718"/>
          </a:xfrm>
        </p:grpSpPr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7A3D55B6-08EB-4B5B-B989-7320EBE37EED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V="1">
              <a:off x="9067800" y="4352014"/>
              <a:ext cx="2011169" cy="1058186"/>
            </a:xfrm>
            <a:prstGeom prst="curvedConnector2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8A4357-311E-410C-9975-EA1AAD83B6AA}"/>
                </a:ext>
              </a:extLst>
            </p:cNvPr>
            <p:cNvSpPr txBox="1"/>
            <p:nvPr/>
          </p:nvSpPr>
          <p:spPr>
            <a:xfrm>
              <a:off x="9909901" y="3695482"/>
              <a:ext cx="2338136" cy="6565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92500" lnSpcReduction="10000"/>
            </a:bodyPr>
            <a:lstStyle/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ro-RO" b="1" dirty="0"/>
                <a:t>Output</a:t>
              </a:r>
            </a:p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ro-RO" dirty="0"/>
                <a:t>Display correct font size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63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67"/>
                                      </p:to>
                                    </p:set>
                                    <p:animEffect filter="image" prLst="opacity: 0.67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3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3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0AA05A-CE9D-4271-844F-4B25D008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Integration test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869C9D-8E96-4363-B00E-5631FC47BDE6}"/>
              </a:ext>
            </a:extLst>
          </p:cNvPr>
          <p:cNvSpPr/>
          <p:nvPr/>
        </p:nvSpPr>
        <p:spPr>
          <a:xfrm>
            <a:off x="710474" y="1640989"/>
            <a:ext cx="1075319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'@vue/test-utils'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IncreaseFontSize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'../../src/components/IncreaseFontSize.vue'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'IncreaseFontSize.vue component'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'should increase font size after button is clicked'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ro-RO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IncreaseFontSize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propsData: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fontSize: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});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'button'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trigger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'click'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ro-RO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fontSize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'span'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fontSize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'41px'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1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240D2-A070-4C11-8B91-DD1038EE6E1A}"/>
              </a:ext>
            </a:extLst>
          </p:cNvPr>
          <p:cNvGrpSpPr/>
          <p:nvPr/>
        </p:nvGrpSpPr>
        <p:grpSpPr>
          <a:xfrm>
            <a:off x="2286000" y="1340446"/>
            <a:ext cx="7543800" cy="4907954"/>
            <a:chOff x="2286000" y="1340446"/>
            <a:chExt cx="7543800" cy="49079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823E0C3-B549-4D43-A0B1-AB1CBA5A99E6}"/>
                </a:ext>
              </a:extLst>
            </p:cNvPr>
            <p:cNvGrpSpPr/>
            <p:nvPr/>
          </p:nvGrpSpPr>
          <p:grpSpPr>
            <a:xfrm>
              <a:off x="2286000" y="1340446"/>
              <a:ext cx="7543800" cy="4907954"/>
              <a:chOff x="304800" y="685801"/>
              <a:chExt cx="7239000" cy="51816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EF9258-B409-457A-AE51-51CE7BD25286}"/>
                  </a:ext>
                </a:extLst>
              </p:cNvPr>
              <p:cNvSpPr/>
              <p:nvPr/>
            </p:nvSpPr>
            <p:spPr>
              <a:xfrm>
                <a:off x="304800" y="685801"/>
                <a:ext cx="7239000" cy="51816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2332A29-907E-4314-885F-1D756C94412C}"/>
                  </a:ext>
                </a:extLst>
              </p:cNvPr>
              <p:cNvGrpSpPr/>
              <p:nvPr/>
            </p:nvGrpSpPr>
            <p:grpSpPr>
              <a:xfrm>
                <a:off x="720000" y="1139187"/>
                <a:ext cx="6408600" cy="4194813"/>
                <a:chOff x="720000" y="1139187"/>
                <a:chExt cx="6408600" cy="4194813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7E8704A-492A-448F-B2CB-B1D1B94F98DB}"/>
                    </a:ext>
                  </a:extLst>
                </p:cNvPr>
                <p:cNvSpPr/>
                <p:nvPr/>
              </p:nvSpPr>
              <p:spPr>
                <a:xfrm>
                  <a:off x="720000" y="3352800"/>
                  <a:ext cx="2632800" cy="1981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o-RO" sz="2400" dirty="0"/>
                    <a:t>IncrementButton.vue</a:t>
                  </a:r>
                  <a:endParaRPr lang="en-US" sz="2400" dirty="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17A71C5-535A-4AFC-8DC7-A3F2D4A9016D}"/>
                    </a:ext>
                  </a:extLst>
                </p:cNvPr>
                <p:cNvSpPr/>
                <p:nvPr/>
              </p:nvSpPr>
              <p:spPr>
                <a:xfrm>
                  <a:off x="4495800" y="3352800"/>
                  <a:ext cx="2632800" cy="1981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o-RO" sz="2400" dirty="0" err="1"/>
                    <a:t>DisplayFontSize.vue</a:t>
                  </a:r>
                  <a:endParaRPr lang="en-US" sz="2400" dirty="0"/>
                </a:p>
              </p:txBody>
            </p:sp>
            <p:cxnSp>
              <p:nvCxnSpPr>
                <p:cNvPr id="14" name="Straight Arrow Connector 13" descr="&quot;increment&quot; event">
                  <a:extLst>
                    <a:ext uri="{FF2B5EF4-FFF2-40B4-BE49-F238E27FC236}">
                      <a16:creationId xmlns:a16="http://schemas.microsoft.com/office/drawing/2014/main" id="{39BA4076-A065-4D55-AC89-5ED928367743}"/>
                    </a:ext>
                    <a:ext uri="{C183D7F6-B498-43B3-948B-1728B52AA6E4}">
                      <adec:decorative xmlns:adec="http://schemas.microsoft.com/office/drawing/2017/decorative" val="0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4000" y="1371600"/>
                  <a:ext cx="1828800" cy="220980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75E1F0-4601-4A57-ABF4-C624F69EAEC2}"/>
                    </a:ext>
                  </a:extLst>
                </p:cNvPr>
                <p:cNvSpPr txBox="1"/>
                <p:nvPr/>
              </p:nvSpPr>
              <p:spPr>
                <a:xfrm rot="18702871">
                  <a:off x="1095970" y="2123986"/>
                  <a:ext cx="2286000" cy="60960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>
                  <a:normAutofit/>
                </a:bodyPr>
                <a:lstStyle/>
                <a:p>
                  <a:pPr marL="342900" marR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r>
                    <a:rPr lang="ro-RO" sz="2400" b="1" dirty="0"/>
                    <a:t>„increment” event</a:t>
                  </a:r>
                  <a:endParaRPr lang="en-US" sz="2400" b="1" dirty="0"/>
                </a:p>
              </p:txBody>
            </p:sp>
            <p:cxnSp>
              <p:nvCxnSpPr>
                <p:cNvPr id="16" name="Straight Arrow Connector 15" descr="&quot;increment&quot; event">
                  <a:extLst>
                    <a:ext uri="{FF2B5EF4-FFF2-40B4-BE49-F238E27FC236}">
                      <a16:creationId xmlns:a16="http://schemas.microsoft.com/office/drawing/2014/main" id="{18FBAB0B-85DD-4D98-97B1-01CF7AA0E03C}"/>
                    </a:ext>
                    <a:ext uri="{C183D7F6-B498-43B3-948B-1728B52AA6E4}">
                      <adec:decorative xmlns:adec="http://schemas.microsoft.com/office/drawing/2017/decorative" val="0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5800" y="1352372"/>
                  <a:ext cx="1507762" cy="230522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911FBFD-7FA8-4F05-A0FE-DB4A296E0F81}"/>
                    </a:ext>
                  </a:extLst>
                </p:cNvPr>
                <p:cNvSpPr txBox="1"/>
                <p:nvPr/>
              </p:nvSpPr>
              <p:spPr>
                <a:xfrm rot="3220077">
                  <a:off x="4244973" y="1977387"/>
                  <a:ext cx="2286000" cy="60960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>
                  <a:normAutofit/>
                </a:bodyPr>
                <a:lstStyle/>
                <a:p>
                  <a:pPr marL="342900" marR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r>
                    <a:rPr lang="ro-RO" sz="2400" b="1" dirty="0"/>
                    <a:t>„increase” prop</a:t>
                  </a:r>
                  <a:endParaRPr lang="en-US" sz="2400" b="1" dirty="0"/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95EFF1-ADDE-440E-8AC5-08E07F7A7DA0}"/>
                </a:ext>
              </a:extLst>
            </p:cNvPr>
            <p:cNvSpPr txBox="1"/>
            <p:nvPr/>
          </p:nvSpPr>
          <p:spPr>
            <a:xfrm>
              <a:off x="4396379" y="1431031"/>
              <a:ext cx="3223621" cy="54078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/>
              <a:r>
                <a:rPr lang="ro-RO" sz="2800" dirty="0"/>
                <a:t>IncreaseFontSize.vue</a:t>
              </a:r>
              <a:endParaRPr lang="en-US" sz="280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6B20730-850B-4E94-9760-71FB0087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566108"/>
            <a:ext cx="10753200" cy="647750"/>
          </a:xfrm>
        </p:spPr>
        <p:txBody>
          <a:bodyPr/>
          <a:lstStyle/>
          <a:p>
            <a:pPr algn="ctr"/>
            <a:r>
              <a:rPr lang="ro-RO" dirty="0"/>
              <a:t>Shallow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71E6D9-2965-4A5A-8420-A0F11B47EC15}"/>
              </a:ext>
            </a:extLst>
          </p:cNvPr>
          <p:cNvGrpSpPr/>
          <p:nvPr/>
        </p:nvGrpSpPr>
        <p:grpSpPr>
          <a:xfrm>
            <a:off x="7620000" y="1611542"/>
            <a:ext cx="2100398" cy="2146937"/>
            <a:chOff x="-3685107" y="1159873"/>
            <a:chExt cx="5654053" cy="3223643"/>
          </a:xfrm>
        </p:grpSpPr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6E1C884A-D544-4B8D-96E3-B139A3D63909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-3685107" y="1294830"/>
              <a:ext cx="3487083" cy="3088686"/>
            </a:xfrm>
            <a:prstGeom prst="curvedConnector2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BF892F-F65A-4F91-9DD5-2D3BD9D515D2}"/>
                </a:ext>
              </a:extLst>
            </p:cNvPr>
            <p:cNvSpPr txBox="1"/>
            <p:nvPr/>
          </p:nvSpPr>
          <p:spPr>
            <a:xfrm>
              <a:off x="-2107134" y="1159873"/>
              <a:ext cx="4076080" cy="647751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ro-RO" b="1" dirty="0"/>
                <a:t>Pass</a:t>
              </a:r>
              <a:r>
                <a:rPr lang="ro-RO" sz="2400" b="1" dirty="0"/>
                <a:t> </a:t>
              </a:r>
              <a:r>
                <a:rPr lang="ro-RO" b="1" dirty="0"/>
                <a:t>props</a:t>
              </a:r>
              <a:endParaRPr lang="ro-RO" sz="2400" b="1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D840D5-11D3-4124-97A1-690107542603}"/>
              </a:ext>
            </a:extLst>
          </p:cNvPr>
          <p:cNvGrpSpPr/>
          <p:nvPr/>
        </p:nvGrpSpPr>
        <p:grpSpPr>
          <a:xfrm>
            <a:off x="1641147" y="1701423"/>
            <a:ext cx="2755233" cy="2038586"/>
            <a:chOff x="8703144" y="2963900"/>
            <a:chExt cx="2719878" cy="1600927"/>
          </a:xfrm>
        </p:grpSpPr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7A3D55B6-08EB-4B5B-B989-7320EBE37EED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rot="5400000" flipH="1" flipV="1">
              <a:off x="10021766" y="3163571"/>
              <a:ext cx="1600927" cy="1201585"/>
            </a:xfrm>
            <a:prstGeom prst="curvedConnector2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8A4357-311E-410C-9975-EA1AAD83B6AA}"/>
                </a:ext>
              </a:extLst>
            </p:cNvPr>
            <p:cNvSpPr txBox="1"/>
            <p:nvPr/>
          </p:nvSpPr>
          <p:spPr>
            <a:xfrm>
              <a:off x="8703144" y="2963900"/>
              <a:ext cx="2338136" cy="3703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defTabSz="914400">
                <a:spcBef>
                  <a:spcPct val="20000"/>
                </a:spcBef>
              </a:pPr>
              <a:r>
                <a:rPr lang="ro-RO" b="1" dirty="0"/>
                <a:t>Emit „increment” event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55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67"/>
                                      </p:to>
                                    </p:set>
                                    <p:animEffect filter="image" prLst="opacity: 0.67">
                                      <p:cBhvr rctx="IE">
                                        <p:cTn id="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E81CFD-2EA4-46CE-A0DA-AE95302EF31B}"/>
              </a:ext>
            </a:extLst>
          </p:cNvPr>
          <p:cNvSpPr/>
          <p:nvPr/>
        </p:nvSpPr>
        <p:spPr>
          <a:xfrm>
            <a:off x="381000" y="616089"/>
            <a:ext cx="11430000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'IncreaseFontSize.vue'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'should pass the "fontSize" prop down to "</a:t>
            </a:r>
            <a:r>
              <a:rPr lang="ro-RO" sz="1400" dirty="0">
                <a:solidFill>
                  <a:srgbClr val="A31515"/>
                </a:solidFill>
                <a:latin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FontSize" component'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mount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IncreaseFontSize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propsData: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fontSize: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fontSizeWrapper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sz="1400" dirty="0">
                <a:solidFill>
                  <a:srgbClr val="001080"/>
                </a:solidFill>
                <a:latin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FontSize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fontSizeWrapper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props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sizeOfFont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'should update "sizeOfFont" prop by 1 when emitting an "increment" event'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mount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IncreaseFontSize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propsData: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fontSize: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buttonWrapper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IncrementButton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buttonWrapper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vm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$emit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'increment'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wrapper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props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fontSize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41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B20730-850B-4E94-9760-71FB0087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0" y="616089"/>
            <a:ext cx="2253000" cy="647750"/>
          </a:xfrm>
        </p:spPr>
        <p:txBody>
          <a:bodyPr/>
          <a:lstStyle/>
          <a:p>
            <a:pPr algn="r"/>
            <a:r>
              <a:rPr lang="ro-RO" dirty="0"/>
              <a:t>Shallow test</a:t>
            </a:r>
            <a:endParaRPr lang="en-US" dirty="0"/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C0C3CA99-BD15-4197-A56B-00ADB1470ED1}"/>
              </a:ext>
            </a:extLst>
          </p:cNvPr>
          <p:cNvSpPr/>
          <p:nvPr/>
        </p:nvSpPr>
        <p:spPr>
          <a:xfrm>
            <a:off x="6324600" y="152400"/>
            <a:ext cx="4038600" cy="381000"/>
          </a:xfrm>
          <a:prstGeom prst="borderCallout2">
            <a:avLst>
              <a:gd name="adj1" fmla="val 98749"/>
              <a:gd name="adj2" fmla="val 74696"/>
              <a:gd name="adj3" fmla="val 676725"/>
              <a:gd name="adj4" fmla="val 74577"/>
              <a:gd name="adj5" fmla="val 673918"/>
              <a:gd name="adj6" fmla="val 2201"/>
            </a:avLst>
          </a:prstGeom>
          <a:ln w="28575"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Nu ne interesează dacă s-a afișat în HTML</a:t>
            </a:r>
            <a:endParaRPr lang="en-US" dirty="0"/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C205D4E6-B5AA-4458-8F82-195B3A35DEE2}"/>
              </a:ext>
            </a:extLst>
          </p:cNvPr>
          <p:cNvSpPr/>
          <p:nvPr/>
        </p:nvSpPr>
        <p:spPr>
          <a:xfrm>
            <a:off x="6324600" y="5911577"/>
            <a:ext cx="4191000" cy="381000"/>
          </a:xfrm>
          <a:prstGeom prst="borderCallout2">
            <a:avLst>
              <a:gd name="adj1" fmla="val -3690"/>
              <a:gd name="adj2" fmla="val 70278"/>
              <a:gd name="adj3" fmla="val -233518"/>
              <a:gd name="adj4" fmla="val 70178"/>
              <a:gd name="adj5" fmla="val -227546"/>
              <a:gd name="adj6" fmla="val -34592"/>
            </a:avLst>
          </a:prstGeom>
          <a:ln w="28575">
            <a:round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Nu ne interesează cum s-a emis evenimentul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3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E6ED46-84D5-44D4-A042-5E5437D7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72" y="685800"/>
            <a:ext cx="11311854" cy="647750"/>
          </a:xfrm>
        </p:spPr>
        <p:txBody>
          <a:bodyPr/>
          <a:lstStyle/>
          <a:p>
            <a:r>
              <a:rPr lang="ro-RO" dirty="0"/>
              <a:t>Documentație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1E109-1EC4-4C01-A3DC-40815253FD6A}"/>
              </a:ext>
            </a:extLst>
          </p:cNvPr>
          <p:cNvSpPr/>
          <p:nvPr/>
        </p:nvSpPr>
        <p:spPr>
          <a:xfrm>
            <a:off x="440072" y="1828800"/>
            <a:ext cx="11311855" cy="35394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'IncreaseFontSize.vue'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'IncreaseButton.vue'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':props'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':text - should be displayed as the buttons text when passed in as props'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/* test */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'@events'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'@increment - should dispatch an "increment" event when button is clicked'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/* test */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ro-RO" sz="1400" dirty="0">
                <a:solidFill>
                  <a:srgbClr val="A31515"/>
                </a:solidFill>
                <a:latin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FontSize.vue'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':props'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':sizeOfFont - should be displayed as text with "px" suffix'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/* test */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88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B1DFF5-C3AE-435C-AF35-476073C8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92696"/>
            <a:ext cx="10753200" cy="5479504"/>
          </a:xfrm>
        </p:spPr>
        <p:txBody>
          <a:bodyPr anchor="ctr"/>
          <a:lstStyle/>
          <a:p>
            <a:pPr algn="ctr"/>
            <a:r>
              <a:rPr lang="ro-RO" sz="6000" dirty="0"/>
              <a:t>Concluzie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56677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260ED-B8E4-41E3-8D4A-8939B2A0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92696"/>
            <a:ext cx="10753200" cy="5479504"/>
          </a:xfrm>
        </p:spPr>
        <p:txBody>
          <a:bodyPr anchor="ctr"/>
          <a:lstStyle/>
          <a:p>
            <a:pPr algn="ctr"/>
            <a:r>
              <a:rPr lang="ro-RO" sz="6000" dirty="0"/>
              <a:t>Mulțumesc</a:t>
            </a:r>
            <a:br>
              <a:rPr lang="ro-RO" sz="6000" dirty="0"/>
            </a:br>
            <a:br>
              <a:rPr lang="ro-RO" sz="6000" dirty="0"/>
            </a:br>
            <a:r>
              <a:rPr lang="ro-RO" sz="1800" spc="0" dirty="0"/>
              <a:t>https://github.com/</a:t>
            </a:r>
            <a:r>
              <a:rPr lang="ro-RO" sz="1800" b="1" spc="0" dirty="0"/>
              <a:t>stefanita-mitran</a:t>
            </a:r>
            <a:r>
              <a:rPr lang="ro-RO" sz="1800" spc="0" dirty="0"/>
              <a:t>/VueJsTestingWithKarmaAndJasmine</a:t>
            </a:r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2918706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66F86A-46E4-4228-8126-DA3BDCC88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1500" dirty="0"/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E2402-8002-4A9B-ADCB-65166BDE34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437CC4-4C4B-4996-9E3B-B6B32739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4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A50D49-B806-4F69-B3E9-A3E4BD68E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Încredere</a:t>
            </a:r>
          </a:p>
          <a:p>
            <a:r>
              <a:rPr lang="ro-RO" dirty="0"/>
              <a:t>Documentație</a:t>
            </a:r>
          </a:p>
          <a:p>
            <a:r>
              <a:rPr lang="ro-RO" dirty="0"/>
              <a:t>QA</a:t>
            </a:r>
          </a:p>
          <a:p>
            <a:r>
              <a:rPr lang="ro-RO" dirty="0"/>
              <a:t>Mai puține defecte</a:t>
            </a:r>
          </a:p>
          <a:p>
            <a:r>
              <a:rPr lang="ro-RO" dirty="0"/>
              <a:t>Automatizarea procesului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017BC-0DFE-40F8-9839-82F9B09533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B676C3-94DF-4C38-B604-FE43E0E8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603892-2EB9-48EF-B38A-D4D330E7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Unit test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9D064E-7BBC-43CA-8216-27FEE9E41D68}"/>
              </a:ext>
            </a:extLst>
          </p:cNvPr>
          <p:cNvSpPr txBox="1"/>
          <p:nvPr/>
        </p:nvSpPr>
        <p:spPr>
          <a:xfrm>
            <a:off x="720000" y="2933700"/>
            <a:ext cx="10754400" cy="990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lvl="0">
              <a:spcBef>
                <a:spcPct val="20000"/>
              </a:spcBef>
              <a:buClr>
                <a:srgbClr val="009DDC"/>
              </a:buClr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sumOfThreeNumbers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firstNumber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secondNumber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thirdNumber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) {</a:t>
            </a:r>
          </a:p>
          <a:p>
            <a:pPr lvl="0">
              <a:spcBef>
                <a:spcPct val="20000"/>
              </a:spcBef>
              <a:buClr>
                <a:srgbClr val="009DDC"/>
              </a:buClr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firstNumber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 +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secondNumber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 +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thirdNumber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;</a:t>
            </a:r>
          </a:p>
          <a:p>
            <a:pPr lvl="0">
              <a:spcBef>
                <a:spcPct val="20000"/>
              </a:spcBef>
              <a:buClr>
                <a:srgbClr val="009DDC"/>
              </a:buClr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Roboto Condensed Light" panose="02000000000000000000" pitchFamily="2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54AE27-7C8F-4636-80CE-B6CD89FAA5AC}"/>
              </a:ext>
            </a:extLst>
          </p:cNvPr>
          <p:cNvSpPr txBox="1"/>
          <p:nvPr/>
        </p:nvSpPr>
        <p:spPr>
          <a:xfrm>
            <a:off x="718800" y="7162800"/>
            <a:ext cx="10753200" cy="3505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'Sum should'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'return 6 given 1, 2, 3 as inputs'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actualResult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sumOfThreeNumbers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actualResult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toEqual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121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8000" decel="7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0.00013 -0.21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00013 -0.64444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F55D84-6E0E-4ED4-B98C-36E0E03C2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Test runner</a:t>
            </a:r>
          </a:p>
          <a:p>
            <a:r>
              <a:rPr lang="ro-RO" dirty="0"/>
              <a:t>Execută testele direct în browsere</a:t>
            </a:r>
          </a:p>
          <a:p>
            <a:r>
              <a:rPr lang="ro-RO" dirty="0"/>
              <a:t>Suportă multe extensii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B3CB3-3C9D-4A2D-9476-1BB4CD49EA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EEF2C7-223B-43E7-9467-0D8E630F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Karma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4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tăText 4">
            <a:extLst>
              <a:ext uri="{FF2B5EF4-FFF2-40B4-BE49-F238E27FC236}">
                <a16:creationId xmlns:a16="http://schemas.microsoft.com/office/drawing/2014/main" id="{6A3FFF19-93A6-4AFC-A8BD-0C3D4035A237}"/>
              </a:ext>
            </a:extLst>
          </p:cNvPr>
          <p:cNvSpPr txBox="1"/>
          <p:nvPr/>
        </p:nvSpPr>
        <p:spPr>
          <a:xfrm>
            <a:off x="276837" y="664488"/>
            <a:ext cx="11635530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267F99"/>
                </a:solidFill>
                <a:latin typeface="Consolas" panose="020B0609020204030204" pitchFamily="49" charset="0"/>
              </a:rPr>
              <a:t>module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ro-RO" dirty="0">
                <a:solidFill>
                  <a:srgbClr val="267F99"/>
                </a:solidFill>
                <a:latin typeface="Consolas" panose="020B0609020204030204" pitchFamily="49" charset="0"/>
              </a:rPr>
              <a:t>exports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ro-RO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config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config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ro-RO" dirty="0">
                <a:solidFill>
                  <a:srgbClr val="795E26"/>
                </a:solidFill>
                <a:latin typeface="Consolas" panose="020B0609020204030204" pitchFamily="49" charset="0"/>
              </a:rPr>
              <a:t>set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browsers: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'Chrome'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'Edge'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'Firefox'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'IE'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frameworks: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'browserify'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'jasmine'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files: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'test/unit/**/*.js'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reporters: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'spec'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preprocessors: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'test/unit/**/*.js'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'browserify'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browserify: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debug: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ro-RO" dirty="0">
                <a:solidFill>
                  <a:srgbClr val="008000"/>
                </a:solidFill>
                <a:latin typeface="Consolas" panose="020B0609020204030204" pitchFamily="49" charset="0"/>
              </a:rPr>
              <a:t>// needed to enable mocks</a:t>
            </a:r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plugin: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ro-RO" dirty="0">
                <a:solidFill>
                  <a:srgbClr val="795E26"/>
                </a:solidFill>
                <a:latin typeface="Consolas" panose="020B0609020204030204" pitchFamily="49" charset="0"/>
              </a:rPr>
              <a:t>require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A31515"/>
                </a:solidFill>
                <a:latin typeface="Consolas" panose="020B0609020204030204" pitchFamily="49" charset="0"/>
              </a:rPr>
              <a:t>'proxyquireify'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plugin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ro-RO" dirty="0">
                <a:solidFill>
                  <a:srgbClr val="008000"/>
                </a:solidFill>
                <a:latin typeface="Consolas" panose="020B0609020204030204" pitchFamily="49" charset="0"/>
              </a:rPr>
              <a:t>// if you want to continuously re-run tests on file-save,</a:t>
            </a:r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ro-RO" dirty="0">
                <a:solidFill>
                  <a:srgbClr val="008000"/>
                </a:solidFill>
                <a:latin typeface="Consolas" panose="020B0609020204030204" pitchFamily="49" charset="0"/>
              </a:rPr>
              <a:t>// replace the following line with `autoWatch: true`</a:t>
            </a:r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ro-RO" dirty="0">
                <a:solidFill>
                  <a:srgbClr val="001080"/>
                </a:solidFill>
                <a:latin typeface="Consolas" panose="020B0609020204030204" pitchFamily="49" charset="0"/>
              </a:rPr>
              <a:t>singleRun: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539872-29D0-4FAF-B714-9E9ADEC5313A}"/>
              </a:ext>
            </a:extLst>
          </p:cNvPr>
          <p:cNvSpPr/>
          <p:nvPr/>
        </p:nvSpPr>
        <p:spPr>
          <a:xfrm>
            <a:off x="5257800" y="4648200"/>
            <a:ext cx="2133600" cy="685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8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are 12">
            <a:extLst>
              <a:ext uri="{FF2B5EF4-FFF2-40B4-BE49-F238E27FC236}">
                <a16:creationId xmlns:a16="http://schemas.microsoft.com/office/drawing/2014/main" id="{245960EA-627B-44C1-9548-32468DAEED91}"/>
              </a:ext>
            </a:extLst>
          </p:cNvPr>
          <p:cNvGrpSpPr/>
          <p:nvPr/>
        </p:nvGrpSpPr>
        <p:grpSpPr>
          <a:xfrm>
            <a:off x="0" y="-2010"/>
            <a:ext cx="12192000" cy="6419588"/>
            <a:chOff x="0" y="65102"/>
            <a:chExt cx="12192000" cy="6610350"/>
          </a:xfrm>
        </p:grpSpPr>
        <p:pic>
          <p:nvPicPr>
            <p:cNvPr id="4" name="Imagine 3">
              <a:extLst>
                <a:ext uri="{FF2B5EF4-FFF2-40B4-BE49-F238E27FC236}">
                  <a16:creationId xmlns:a16="http://schemas.microsoft.com/office/drawing/2014/main" id="{FD5514B5-2115-4321-9C7D-5C3DBAAE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5102"/>
              <a:ext cx="12192000" cy="6610350"/>
            </a:xfrm>
            <a:prstGeom prst="rect">
              <a:avLst/>
            </a:prstGeom>
          </p:spPr>
        </p:pic>
        <p:pic>
          <p:nvPicPr>
            <p:cNvPr id="6" name="Imagine 5">
              <a:extLst>
                <a:ext uri="{FF2B5EF4-FFF2-40B4-BE49-F238E27FC236}">
                  <a16:creationId xmlns:a16="http://schemas.microsoft.com/office/drawing/2014/main" id="{559B8FD4-A40A-40E9-98D5-A2FBDB1C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7586" y="5647829"/>
              <a:ext cx="900000" cy="900000"/>
            </a:xfrm>
            <a:prstGeom prst="rect">
              <a:avLst/>
            </a:prstGeom>
          </p:spPr>
        </p:pic>
        <p:pic>
          <p:nvPicPr>
            <p:cNvPr id="8" name="Imagine 7">
              <a:extLst>
                <a:ext uri="{FF2B5EF4-FFF2-40B4-BE49-F238E27FC236}">
                  <a16:creationId xmlns:a16="http://schemas.microsoft.com/office/drawing/2014/main" id="{D7C596DA-8917-4030-8CA0-1DD183D6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7586" y="2394757"/>
              <a:ext cx="900000" cy="900000"/>
            </a:xfrm>
            <a:prstGeom prst="rect">
              <a:avLst/>
            </a:prstGeom>
          </p:spPr>
        </p:pic>
        <p:pic>
          <p:nvPicPr>
            <p:cNvPr id="10" name="Imagine 9">
              <a:extLst>
                <a:ext uri="{FF2B5EF4-FFF2-40B4-BE49-F238E27FC236}">
                  <a16:creationId xmlns:a16="http://schemas.microsoft.com/office/drawing/2014/main" id="{082DA2BC-15D9-49B8-ADD4-FE0E47F9A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6915" y="5647829"/>
              <a:ext cx="900000" cy="900000"/>
            </a:xfrm>
            <a:prstGeom prst="rect">
              <a:avLst/>
            </a:prstGeom>
          </p:spPr>
        </p:pic>
        <p:pic>
          <p:nvPicPr>
            <p:cNvPr id="12" name="Imagine 11">
              <a:extLst>
                <a:ext uri="{FF2B5EF4-FFF2-40B4-BE49-F238E27FC236}">
                  <a16:creationId xmlns:a16="http://schemas.microsoft.com/office/drawing/2014/main" id="{04C520A7-4982-4709-B4C7-7F41C4CD9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6915" y="2394757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185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F050A9-CBEB-4520-9C53-3EE3E005EBF5}"/>
              </a:ext>
            </a:extLst>
          </p:cNvPr>
          <p:cNvSpPr/>
          <p:nvPr/>
        </p:nvSpPr>
        <p:spPr>
          <a:xfrm>
            <a:off x="228600" y="1676400"/>
            <a:ext cx="11734800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'Sum should'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'return 6 given 1, 2, 3 as inputs'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actualResult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sumOfThreeNumbers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actualResult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toEqual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F8D6D6-C150-4D53-A71C-3405DF33BA33}"/>
              </a:ext>
            </a:extLst>
          </p:cNvPr>
          <p:cNvSpPr/>
          <p:nvPr/>
        </p:nvSpPr>
        <p:spPr>
          <a:xfrm>
            <a:off x="5760000" y="3312000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B2D7D8-2F73-4BDD-B2AA-CEE2E810D6F2}"/>
              </a:ext>
            </a:extLst>
          </p:cNvPr>
          <p:cNvSpPr/>
          <p:nvPr/>
        </p:nvSpPr>
        <p:spPr>
          <a:xfrm>
            <a:off x="5750475" y="3312000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(...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60BFB2B-0EC7-43F7-858E-AF8F14661C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8600" y="5181600"/>
            <a:ext cx="11734800" cy="492443"/>
          </a:xfrm>
          <a:prstGeom prst="rect">
            <a:avLst/>
          </a:prstGeom>
          <a:solidFill>
            <a:schemeClr val="accent6">
              <a:lumMod val="20000"/>
              <a:lumOff val="80000"/>
              <a:alpha val="89804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npm </a:t>
            </a:r>
            <a:r>
              <a:rPr kumimoji="0" lang="ro-RO" altLang="en-US" sz="3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test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6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1" grpId="0"/>
      <p:bldP spid="11" grpId="1"/>
      <p:bldP spid="13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24444-5927-4878-BCE8-B3594244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114490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74609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 (US) Presenter">
  <a:themeElements>
    <a:clrScheme name="systematic-2017">
      <a:dk1>
        <a:srgbClr val="3F3F3F"/>
      </a:dk1>
      <a:lt1>
        <a:srgbClr val="E5EFF3"/>
      </a:lt1>
      <a:dk2>
        <a:srgbClr val="3F3F3F"/>
      </a:dk2>
      <a:lt2>
        <a:srgbClr val="FFFFFF"/>
      </a:lt2>
      <a:accent1>
        <a:srgbClr val="009DDC"/>
      </a:accent1>
      <a:accent2>
        <a:srgbClr val="004059"/>
      </a:accent2>
      <a:accent3>
        <a:srgbClr val="AADEF2"/>
      </a:accent3>
      <a:accent4>
        <a:srgbClr val="3D7F99"/>
      </a:accent4>
      <a:accent5>
        <a:srgbClr val="DC3E00"/>
      </a:accent5>
      <a:accent6>
        <a:srgbClr val="8B8B8B"/>
      </a:accent6>
      <a:hlink>
        <a:srgbClr val="009DDC"/>
      </a:hlink>
      <a:folHlink>
        <a:srgbClr val="009DDC"/>
      </a:folHlink>
    </a:clrScheme>
    <a:fontScheme name="Systematic 2017">
      <a:majorFont>
        <a:latin typeface="Roboto Condensed Light"/>
        <a:ea typeface=""/>
        <a:cs typeface=""/>
      </a:majorFont>
      <a:minorFont>
        <a:latin typeface="Roboto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sz="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US.potx" id="{2E23CDCA-CBB9-42B9-A86F-BEE727D70F18}" vid="{6B1C2077-DBCB-4FAE-A24E-B77EB2A8F584}"/>
    </a:ext>
  </a:extLst>
</a:theme>
</file>

<file path=ppt/theme/theme2.xml><?xml version="1.0" encoding="utf-8"?>
<a:theme xmlns:a="http://schemas.openxmlformats.org/drawingml/2006/main" name="Corporate (US) Content">
  <a:themeElements>
    <a:clrScheme name="systematic-2017">
      <a:dk1>
        <a:srgbClr val="3F3F3F"/>
      </a:dk1>
      <a:lt1>
        <a:srgbClr val="E5EFF3"/>
      </a:lt1>
      <a:dk2>
        <a:srgbClr val="3F3F3F"/>
      </a:dk2>
      <a:lt2>
        <a:srgbClr val="FFFFFF"/>
      </a:lt2>
      <a:accent1>
        <a:srgbClr val="009DDC"/>
      </a:accent1>
      <a:accent2>
        <a:srgbClr val="004059"/>
      </a:accent2>
      <a:accent3>
        <a:srgbClr val="AADEF2"/>
      </a:accent3>
      <a:accent4>
        <a:srgbClr val="3D7F99"/>
      </a:accent4>
      <a:accent5>
        <a:srgbClr val="DC3E00"/>
      </a:accent5>
      <a:accent6>
        <a:srgbClr val="8B8B8B"/>
      </a:accent6>
      <a:hlink>
        <a:srgbClr val="009DDC"/>
      </a:hlink>
      <a:folHlink>
        <a:srgbClr val="009DDC"/>
      </a:folHlink>
    </a:clrScheme>
    <a:fontScheme name="Systematic 2017">
      <a:majorFont>
        <a:latin typeface="Roboto Condensed Light"/>
        <a:ea typeface=""/>
        <a:cs typeface=""/>
      </a:majorFont>
      <a:minorFont>
        <a:latin typeface="Roboto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sz="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US.potx" id="{2E23CDCA-CBB9-42B9-A86F-BEE727D70F18}" vid="{A17390F1-3786-4C22-ABE1-12181778A8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Corporate_us</Template>
  <TotalTime>16256</TotalTime>
  <Words>551</Words>
  <Application>Microsoft Office PowerPoint</Application>
  <PresentationFormat>Widescreen</PresentationFormat>
  <Paragraphs>244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Wingdings</vt:lpstr>
      <vt:lpstr>Arial</vt:lpstr>
      <vt:lpstr>Roboto Condensed Light</vt:lpstr>
      <vt:lpstr>Consolas</vt:lpstr>
      <vt:lpstr>Calibri</vt:lpstr>
      <vt:lpstr>Verdana</vt:lpstr>
      <vt:lpstr>Corporate (US) Presenter</vt:lpstr>
      <vt:lpstr>Corporate (US) Content</vt:lpstr>
      <vt:lpstr>VueJs testing with Karma and Jasmine</vt:lpstr>
      <vt:lpstr>Ce este?</vt:lpstr>
      <vt:lpstr>De ce?</vt:lpstr>
      <vt:lpstr>Unit test</vt:lpstr>
      <vt:lpstr>Karma</vt:lpstr>
      <vt:lpstr>PowerPoint Presentation</vt:lpstr>
      <vt:lpstr>PowerPoint Presentation</vt:lpstr>
      <vt:lpstr>PowerPoint Presentation</vt:lpstr>
      <vt:lpstr>PowerPoint Presentation</vt:lpstr>
      <vt:lpstr>VueJs Single File Component</vt:lpstr>
      <vt:lpstr>Proces de compilare</vt:lpstr>
      <vt:lpstr>PowerPoint Presentation</vt:lpstr>
      <vt:lpstr>Cum testăm?</vt:lpstr>
      <vt:lpstr>vue-test-utils</vt:lpstr>
      <vt:lpstr>Ce testăm?</vt:lpstr>
      <vt:lpstr>PowerPoint Presentation</vt:lpstr>
      <vt:lpstr>VueJs Single File Component</vt:lpstr>
      <vt:lpstr>Exemplu test</vt:lpstr>
      <vt:lpstr>Moduri de testare</vt:lpstr>
      <vt:lpstr>PowerPoint Presentation</vt:lpstr>
      <vt:lpstr>Integration</vt:lpstr>
      <vt:lpstr>Integration test</vt:lpstr>
      <vt:lpstr>Shallow</vt:lpstr>
      <vt:lpstr>Shallow test</vt:lpstr>
      <vt:lpstr>Documentație</vt:lpstr>
      <vt:lpstr>Concluzie</vt:lpstr>
      <vt:lpstr>Mulțumesc  https://github.com/stefanita-mitran/VueJsTestingWithKarmaAndJasmine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Monica Tudora</dc:creator>
  <cp:lastModifiedBy>Stefanita Mitran</cp:lastModifiedBy>
  <cp:revision>187</cp:revision>
  <dcterms:created xsi:type="dcterms:W3CDTF">2019-02-12T14:08:35Z</dcterms:created>
  <dcterms:modified xsi:type="dcterms:W3CDTF">2019-04-01T08:24:15Z</dcterms:modified>
</cp:coreProperties>
</file>